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 id="2147483672" r:id="rId3"/>
  </p:sldMasterIdLst>
  <p:notesMasterIdLst>
    <p:notesMasterId r:id="rId21"/>
  </p:notesMasterIdLst>
  <p:handoutMasterIdLst>
    <p:handoutMasterId r:id="rId22"/>
  </p:handoutMasterIdLst>
  <p:sldIdLst>
    <p:sldId id="256" r:id="rId4"/>
    <p:sldId id="274" r:id="rId5"/>
    <p:sldId id="272" r:id="rId6"/>
    <p:sldId id="259" r:id="rId7"/>
    <p:sldId id="275" r:id="rId8"/>
    <p:sldId id="276" r:id="rId9"/>
    <p:sldId id="277" r:id="rId10"/>
    <p:sldId id="279" r:id="rId11"/>
    <p:sldId id="278" r:id="rId12"/>
    <p:sldId id="280" r:id="rId13"/>
    <p:sldId id="281" r:id="rId14"/>
    <p:sldId id="282" r:id="rId15"/>
    <p:sldId id="283" r:id="rId16"/>
    <p:sldId id="284" r:id="rId17"/>
    <p:sldId id="285" r:id="rId18"/>
    <p:sldId id="271" r:id="rId19"/>
    <p:sldId id="287" r:id="rId20"/>
  </p:sldIdLst>
  <p:sldSz cx="9144000" cy="5143500" type="screen16x9"/>
  <p:notesSz cx="6797675" cy="9926638"/>
  <p:embeddedFontLst>
    <p:embeddedFont>
      <p:font typeface="Calibri" panose="020F0502020204030204" pitchFamily="34" charset="0"/>
      <p:regular r:id="rId23"/>
      <p:bold r:id="rId24"/>
      <p:italic r:id="rId25"/>
      <p:boldItalic r:id="rId26"/>
    </p:embeddedFont>
    <p:embeddedFont>
      <p:font typeface="Montserrat Light" panose="020B0604020202020204" charset="0"/>
      <p:regular r:id="rId27"/>
      <p:bold r:id="rId28"/>
      <p:italic r:id="rId29"/>
      <p:boldItalic r:id="rId30"/>
    </p:embeddedFont>
    <p:embeddedFont>
      <p:font typeface="Trebuchet MS" panose="020B0603020202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4399"/>
    <a:srgbClr val="EC44E0"/>
    <a:srgbClr val="F692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16" autoAdjust="0"/>
    <p:restoredTop sz="57537" autoAdjust="0"/>
  </p:normalViewPr>
  <p:slideViewPr>
    <p:cSldViewPr snapToGrid="0">
      <p:cViewPr varScale="1">
        <p:scale>
          <a:sx n="88" d="100"/>
          <a:sy n="88" d="100"/>
        </p:scale>
        <p:origin x="254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34" Type="http://schemas.openxmlformats.org/officeDocument/2006/relationships/font" Target="fonts/font12.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791DB69-508F-42EA-8493-D9693F702728}" type="datetimeFigureOut">
              <a:rPr lang="cs-CZ" smtClean="0"/>
              <a:t>24.11.2023</a:t>
            </a:fld>
            <a:endParaRPr lang="cs-CZ"/>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C3D4578-4058-49F8-A59E-27D17F8D9128}" type="slidenum">
              <a:rPr lang="cs-CZ" smtClean="0"/>
              <a:t>‹#›</a:t>
            </a:fld>
            <a:endParaRPr lang="cs-CZ"/>
          </a:p>
        </p:txBody>
      </p:sp>
    </p:spTree>
    <p:extLst>
      <p:ext uri="{BB962C8B-B14F-4D97-AF65-F5344CB8AC3E}">
        <p14:creationId xmlns:p14="http://schemas.microsoft.com/office/powerpoint/2010/main" val="1037909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294104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36000" indent="0" algn="just">
              <a:buFontTx/>
              <a:buNone/>
            </a:pPr>
            <a:r>
              <a:rPr lang="cs-CZ" sz="1200" b="1" i="0" u="none" strike="noStrike" cap="none" dirty="0">
                <a:solidFill>
                  <a:srgbClr val="000000"/>
                </a:solidFill>
                <a:effectLst/>
                <a:latin typeface="Arial"/>
                <a:ea typeface="Arial"/>
                <a:cs typeface="Arial"/>
                <a:sym typeface="Arial"/>
              </a:rPr>
              <a:t>Cíle</a:t>
            </a:r>
            <a:endParaRPr lang="cs-CZ" sz="1200" b="0" i="0" u="none" strike="noStrike" cap="none" dirty="0">
              <a:solidFill>
                <a:srgbClr val="000000"/>
              </a:solidFill>
              <a:effectLst/>
              <a:latin typeface="Arial"/>
              <a:ea typeface="Arial"/>
              <a:cs typeface="Arial"/>
              <a:sym typeface="Arial"/>
            </a:endParaRPr>
          </a:p>
          <a:p>
            <a:pPr marL="36000" indent="0" algn="just">
              <a:buFontTx/>
              <a:buNone/>
            </a:pPr>
            <a:r>
              <a:rPr lang="cs-CZ" sz="1200" b="0" i="0" u="none" strike="noStrike" cap="none" dirty="0">
                <a:solidFill>
                  <a:srgbClr val="000000"/>
                </a:solidFill>
                <a:effectLst/>
                <a:latin typeface="Arial"/>
                <a:ea typeface="Arial"/>
                <a:cs typeface="Arial"/>
                <a:sym typeface="Arial"/>
              </a:rPr>
              <a:t>Cílem bloku je představit účastníkům pojem emoce, porozumění emocím, </a:t>
            </a:r>
            <a:r>
              <a:rPr lang="cs-CZ" sz="1200" b="0" i="0" u="none" strike="noStrike" cap="none" dirty="0" smtClean="0">
                <a:solidFill>
                  <a:srgbClr val="000000"/>
                </a:solidFill>
                <a:effectLst/>
                <a:latin typeface="Arial"/>
                <a:ea typeface="Arial"/>
                <a:cs typeface="Arial"/>
                <a:sym typeface="Arial"/>
              </a:rPr>
              <a:t/>
            </a:r>
            <a:br>
              <a:rPr lang="cs-CZ" sz="1200" b="0" i="0" u="none" strike="noStrike" cap="none" dirty="0" smtClean="0">
                <a:solidFill>
                  <a:srgbClr val="000000"/>
                </a:solidFill>
                <a:effectLst/>
                <a:latin typeface="Arial"/>
                <a:ea typeface="Arial"/>
                <a:cs typeface="Arial"/>
                <a:sym typeface="Arial"/>
              </a:rPr>
            </a:br>
            <a:r>
              <a:rPr lang="cs-CZ" sz="1200" b="0" i="0" u="none" strike="noStrike" cap="none" dirty="0" smtClean="0">
                <a:solidFill>
                  <a:srgbClr val="000000"/>
                </a:solidFill>
                <a:effectLst/>
                <a:latin typeface="Arial"/>
                <a:ea typeface="Arial"/>
                <a:cs typeface="Arial"/>
                <a:sym typeface="Arial"/>
              </a:rPr>
              <a:t>a </a:t>
            </a:r>
            <a:r>
              <a:rPr lang="cs-CZ" sz="1200" b="0" i="0" u="none" strike="noStrike" cap="none" dirty="0">
                <a:solidFill>
                  <a:srgbClr val="000000"/>
                </a:solidFill>
                <a:effectLst/>
                <a:latin typeface="Arial"/>
                <a:ea typeface="Arial"/>
                <a:cs typeface="Arial"/>
                <a:sym typeface="Arial"/>
              </a:rPr>
              <a:t>tak </a:t>
            </a:r>
            <a:r>
              <a:rPr lang="cs-CZ" sz="1200" b="0" i="0" u="none" strike="noStrike" cap="none" dirty="0" smtClean="0">
                <a:solidFill>
                  <a:srgbClr val="000000"/>
                </a:solidFill>
                <a:effectLst/>
                <a:latin typeface="Arial"/>
                <a:ea typeface="Arial"/>
                <a:cs typeface="Arial"/>
                <a:sym typeface="Arial"/>
              </a:rPr>
              <a:t>i </a:t>
            </a:r>
            <a:r>
              <a:rPr lang="cs-CZ" sz="1200" b="0" i="0" u="none" strike="noStrike" cap="none" dirty="0">
                <a:solidFill>
                  <a:srgbClr val="000000"/>
                </a:solidFill>
                <a:effectLst/>
                <a:latin typeface="Arial"/>
                <a:ea typeface="Arial"/>
                <a:cs typeface="Arial"/>
                <a:sym typeface="Arial"/>
              </a:rPr>
              <a:t>empatii vůči emocím svým i emocím ostatních. Blok je koncipován tak, aby se účastníci sami aktivně zapojili do „zkoumání“ vlastních emocí, aby je dokázali rozpoznat u sebe i u druhých a zkoušeli své emoce zvládat.</a:t>
            </a:r>
          </a:p>
          <a:p>
            <a:pPr marL="36000" indent="0" algn="just">
              <a:buFontTx/>
              <a:buNone/>
            </a:pPr>
            <a:endParaRPr lang="cs-CZ" sz="1200" b="0" i="0" u="none" strike="noStrike" cap="none" dirty="0">
              <a:solidFill>
                <a:srgbClr val="000000"/>
              </a:solidFill>
              <a:effectLst/>
              <a:latin typeface="Arial"/>
              <a:ea typeface="Arial"/>
              <a:cs typeface="Arial"/>
              <a:sym typeface="Arial"/>
            </a:endParaRPr>
          </a:p>
          <a:p>
            <a:pPr marL="36000" indent="0" algn="just">
              <a:buFontTx/>
              <a:buNone/>
            </a:pPr>
            <a:r>
              <a:rPr lang="cs-CZ" sz="1200" b="1" i="0" u="none" strike="noStrike" cap="none" dirty="0">
                <a:solidFill>
                  <a:srgbClr val="000000"/>
                </a:solidFill>
                <a:effectLst/>
                <a:latin typeface="Arial"/>
                <a:ea typeface="Arial"/>
                <a:cs typeface="Arial"/>
                <a:sym typeface="Arial"/>
              </a:rPr>
              <a:t>Kompetence</a:t>
            </a:r>
            <a:endParaRPr lang="cs-CZ" sz="1200" b="0" i="0" u="none" strike="noStrike" cap="none" dirty="0">
              <a:solidFill>
                <a:srgbClr val="000000"/>
              </a:solidFill>
              <a:effectLst/>
              <a:latin typeface="Arial"/>
              <a:ea typeface="Arial"/>
              <a:cs typeface="Arial"/>
              <a:sym typeface="Arial"/>
            </a:endParaRPr>
          </a:p>
          <a:p>
            <a:pPr marL="36000" indent="0" algn="just">
              <a:buFontTx/>
              <a:buNone/>
            </a:pPr>
            <a:r>
              <a:rPr lang="cs-CZ" sz="1200" b="0" i="0" u="none" strike="noStrike" cap="none" dirty="0">
                <a:solidFill>
                  <a:srgbClr val="000000"/>
                </a:solidFill>
                <a:effectLst/>
                <a:latin typeface="Arial"/>
                <a:ea typeface="Arial"/>
                <a:cs typeface="Arial"/>
                <a:sym typeface="Arial"/>
              </a:rPr>
              <a:t>Účastníci dokáží vysvětlit, co je to emoce a jaké základní emoce existují. Jsou si vědomi, že je užitečné svoje emoce vnímat. Účastníci ví, že právě skrze uvědomění si vlastních emocí je lze regulovat. </a:t>
            </a:r>
          </a:p>
        </p:txBody>
      </p:sp>
    </p:spTree>
    <p:extLst>
      <p:ext uri="{BB962C8B-B14F-4D97-AF65-F5344CB8AC3E}">
        <p14:creationId xmlns:p14="http://schemas.microsoft.com/office/powerpoint/2010/main" val="698326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91c9a5fe59_1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91c9a5fe59_1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indent="0" algn="just">
              <a:buNone/>
            </a:pPr>
            <a:r>
              <a:rPr lang="cs-CZ" sz="1100" b="1" i="0" u="none" strike="noStrike" cap="none" dirty="0">
                <a:solidFill>
                  <a:srgbClr val="000000"/>
                </a:solidFill>
                <a:effectLst/>
                <a:latin typeface="Arial"/>
                <a:ea typeface="Arial"/>
                <a:cs typeface="Arial"/>
                <a:sym typeface="Arial"/>
              </a:rPr>
              <a:t>Tato část je vyhrazena</a:t>
            </a:r>
            <a:r>
              <a:rPr lang="cs-CZ" sz="1100" b="1" i="0" u="none" strike="noStrike" cap="none" baseline="0" dirty="0">
                <a:solidFill>
                  <a:srgbClr val="000000"/>
                </a:solidFill>
                <a:effectLst/>
                <a:latin typeface="Arial"/>
                <a:ea typeface="Arial"/>
                <a:cs typeface="Arial"/>
                <a:sym typeface="Arial"/>
              </a:rPr>
              <a:t> pro diskusi, v metodickém manuálu jsou uvedeny otázky:</a:t>
            </a:r>
          </a:p>
          <a:p>
            <a:pPr marL="0" indent="0" algn="just">
              <a:buNone/>
            </a:pPr>
            <a:endParaRPr lang="cs-CZ" sz="1100" b="1" i="0" u="none" strike="noStrike" cap="none" dirty="0">
              <a:solidFill>
                <a:srgbClr val="000000"/>
              </a:solidFill>
              <a:effectLst/>
              <a:latin typeface="Arial"/>
              <a:ea typeface="Arial"/>
              <a:cs typeface="Arial"/>
              <a:sym typeface="Arial"/>
            </a:endParaRPr>
          </a:p>
          <a:p>
            <a:pPr marL="0" lvl="0" indent="-298450" algn="just">
              <a:buFont typeface="Arial" panose="020B0604020202020204" pitchFamily="34" charset="0"/>
              <a:buChar char="•"/>
            </a:pPr>
            <a:r>
              <a:rPr lang="cs-CZ" sz="1100" b="0" i="0" u="none" strike="noStrike" cap="none" dirty="0">
                <a:solidFill>
                  <a:srgbClr val="000000"/>
                </a:solidFill>
                <a:effectLst/>
                <a:latin typeface="Arial"/>
                <a:ea typeface="Arial"/>
                <a:cs typeface="Arial"/>
                <a:sym typeface="Arial"/>
              </a:rPr>
              <a:t>Je možné, že se strach projevuje i jinak?</a:t>
            </a:r>
          </a:p>
          <a:p>
            <a:pPr marL="0" lvl="0" indent="-298450" algn="just">
              <a:buFont typeface="Arial" panose="020B0604020202020204" pitchFamily="34" charset="0"/>
              <a:buChar char="•"/>
            </a:pPr>
            <a:r>
              <a:rPr lang="cs-CZ" sz="1100" b="0" i="0" u="none" strike="noStrike" cap="none" dirty="0">
                <a:solidFill>
                  <a:srgbClr val="000000"/>
                </a:solidFill>
                <a:effectLst/>
                <a:latin typeface="Arial"/>
                <a:ea typeface="Arial"/>
                <a:cs typeface="Arial"/>
                <a:sym typeface="Arial"/>
              </a:rPr>
              <a:t>Třeba jako vztek, zlost nebo agrese?</a:t>
            </a:r>
          </a:p>
          <a:p>
            <a:pPr marL="0" lvl="0" indent="-298450" algn="just">
              <a:buFont typeface="Arial" panose="020B0604020202020204" pitchFamily="34" charset="0"/>
              <a:buChar char="•"/>
            </a:pPr>
            <a:r>
              <a:rPr lang="cs-CZ" sz="1100" b="0" i="0" u="none" strike="noStrike" cap="none" dirty="0">
                <a:solidFill>
                  <a:srgbClr val="000000"/>
                </a:solidFill>
                <a:effectLst/>
                <a:latin typeface="Arial"/>
                <a:ea typeface="Arial"/>
                <a:cs typeface="Arial"/>
                <a:sym typeface="Arial"/>
              </a:rPr>
              <a:t>Už jste se s tím někdy setkali? Kdy? Jaké to bylo?</a:t>
            </a:r>
          </a:p>
          <a:p>
            <a:pPr marL="0" lvl="0" indent="-298450" algn="just">
              <a:buFont typeface="Arial" panose="020B0604020202020204" pitchFamily="34" charset="0"/>
              <a:buChar char="•"/>
            </a:pPr>
            <a:r>
              <a:rPr lang="cs-CZ" sz="1100" b="0" i="0" u="none" strike="noStrike" cap="none" dirty="0">
                <a:solidFill>
                  <a:srgbClr val="000000"/>
                </a:solidFill>
                <a:effectLst/>
                <a:latin typeface="Arial"/>
                <a:ea typeface="Arial"/>
                <a:cs typeface="Arial"/>
                <a:sym typeface="Arial"/>
              </a:rPr>
              <a:t>Jaké projevy mívá strach z neznámého? Co může být to neznámé? </a:t>
            </a:r>
            <a:br>
              <a:rPr lang="cs-CZ" sz="1100" b="0" i="0" u="none" strike="noStrike" cap="none" dirty="0">
                <a:solidFill>
                  <a:srgbClr val="000000"/>
                </a:solidFill>
                <a:effectLst/>
                <a:latin typeface="Arial"/>
                <a:ea typeface="Arial"/>
                <a:cs typeface="Arial"/>
                <a:sym typeface="Arial"/>
              </a:rPr>
            </a:br>
            <a:r>
              <a:rPr lang="cs-CZ" sz="1100" b="0" i="0" u="none" strike="noStrike" cap="none" dirty="0">
                <a:solidFill>
                  <a:srgbClr val="000000"/>
                </a:solidFill>
                <a:effectLst/>
                <a:latin typeface="Arial"/>
                <a:ea typeface="Arial"/>
                <a:cs typeface="Arial"/>
                <a:sym typeface="Arial"/>
              </a:rPr>
              <a:t>        Jak ho překonat?</a:t>
            </a:r>
          </a:p>
          <a:p>
            <a:pPr marL="0" lvl="0" indent="-298450" algn="just">
              <a:buFont typeface="Arial" panose="020B0604020202020204" pitchFamily="34" charset="0"/>
              <a:buChar char="•"/>
            </a:pPr>
            <a:endParaRPr lang="cs-CZ" sz="1100" b="0" i="0" u="none" strike="noStrike" cap="none" dirty="0">
              <a:solidFill>
                <a:srgbClr val="000000"/>
              </a:solidFill>
              <a:effectLst/>
              <a:latin typeface="Arial"/>
              <a:ea typeface="Arial"/>
              <a:cs typeface="Arial"/>
              <a:sym typeface="Arial"/>
            </a:endParaRPr>
          </a:p>
          <a:p>
            <a:pPr marL="0" lvl="0" indent="0" algn="just">
              <a:buFont typeface="Arial" panose="020B0604020202020204" pitchFamily="34" charset="0"/>
              <a:buNone/>
            </a:pPr>
            <a:endParaRPr lang="cs-CZ" sz="1100" b="0" i="0" u="none" strike="noStrike" cap="none" dirty="0">
              <a:solidFill>
                <a:srgbClr val="000000"/>
              </a:solidFill>
              <a:effectLst/>
              <a:latin typeface="Arial"/>
              <a:ea typeface="Arial"/>
              <a:cs typeface="Arial"/>
              <a:sym typeface="Arial"/>
            </a:endParaRPr>
          </a:p>
          <a:p>
            <a:pPr marL="0" lvl="0" indent="0" algn="just">
              <a:buFont typeface="Arial" panose="020B0604020202020204" pitchFamily="34" charset="0"/>
              <a:buNone/>
            </a:pPr>
            <a:r>
              <a:rPr lang="cs-CZ" sz="1100" b="0" i="0" u="none" strike="noStrike" cap="none" dirty="0">
                <a:solidFill>
                  <a:srgbClr val="000000"/>
                </a:solidFill>
                <a:effectLst/>
                <a:latin typeface="Arial"/>
                <a:ea typeface="Arial"/>
                <a:cs typeface="Arial"/>
                <a:sym typeface="Arial"/>
              </a:rPr>
              <a:t>V metodickém</a:t>
            </a:r>
            <a:r>
              <a:rPr lang="cs-CZ" sz="1100" b="0" i="0" u="none" strike="noStrike" cap="none" baseline="0" dirty="0">
                <a:solidFill>
                  <a:srgbClr val="000000"/>
                </a:solidFill>
                <a:effectLst/>
                <a:latin typeface="Arial"/>
                <a:ea typeface="Arial"/>
                <a:cs typeface="Arial"/>
                <a:sym typeface="Arial"/>
              </a:rPr>
              <a:t> manuál je v </a:t>
            </a:r>
            <a:r>
              <a:rPr lang="cs-CZ" sz="1100" b="0" i="0" u="none" strike="noStrike" cap="none" dirty="0">
                <a:solidFill>
                  <a:srgbClr val="000000"/>
                </a:solidFill>
                <a:effectLst/>
                <a:latin typeface="Arial"/>
                <a:ea typeface="Arial"/>
                <a:cs typeface="Arial"/>
                <a:sym typeface="Arial"/>
              </a:rPr>
              <a:t>okénku</a:t>
            </a:r>
            <a:r>
              <a:rPr lang="cs-CZ" sz="1100" b="0" i="0" u="none" strike="noStrike" cap="none" baseline="0" dirty="0">
                <a:solidFill>
                  <a:srgbClr val="000000"/>
                </a:solidFill>
                <a:effectLst/>
                <a:latin typeface="Arial"/>
                <a:ea typeface="Arial"/>
                <a:cs typeface="Arial"/>
                <a:sym typeface="Arial"/>
              </a:rPr>
              <a:t> pro pedagogy uvedeno, </a:t>
            </a:r>
            <a:r>
              <a:rPr lang="cs-CZ" sz="1100" b="0" i="0" u="none" strike="noStrike" cap="none" dirty="0">
                <a:solidFill>
                  <a:srgbClr val="000000"/>
                </a:solidFill>
                <a:effectLst/>
                <a:latin typeface="Arial"/>
                <a:ea typeface="Arial"/>
                <a:cs typeface="Arial"/>
                <a:sym typeface="Arial"/>
              </a:rPr>
              <a:t>co by mohlo zaznít v diskusi a pokud nezazní, je možné na závěr doplnit.</a:t>
            </a:r>
          </a:p>
        </p:txBody>
      </p:sp>
    </p:spTree>
    <p:extLst>
      <p:ext uri="{BB962C8B-B14F-4D97-AF65-F5344CB8AC3E}">
        <p14:creationId xmlns:p14="http://schemas.microsoft.com/office/powerpoint/2010/main" val="505521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91c9a5fe59_1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91c9a5fe59_1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b="1" dirty="0"/>
              <a:t>Diskuse na téma množství strachu</a:t>
            </a:r>
            <a:r>
              <a:rPr lang="cs-CZ" dirty="0"/>
              <a:t> – příklady otázek:</a:t>
            </a:r>
          </a:p>
          <a:p>
            <a:pPr marL="0" lvl="0" indent="0" algn="l" rtl="0">
              <a:spcBef>
                <a:spcPts val="0"/>
              </a:spcBef>
              <a:spcAft>
                <a:spcPts val="0"/>
              </a:spcAft>
              <a:buNone/>
            </a:pPr>
            <a:endParaRPr lang="cs-CZ" baseline="0" dirty="0">
              <a:solidFill>
                <a:schemeClr val="dk1"/>
              </a:solidFill>
              <a:highlight>
                <a:srgbClr val="FFFFFF"/>
              </a:highlight>
            </a:endParaRPr>
          </a:p>
          <a:p>
            <a:pPr marL="0" lvl="0"/>
            <a:r>
              <a:rPr lang="cs-CZ" sz="1100" b="0" i="0" u="none" strike="noStrike" cap="none" dirty="0">
                <a:solidFill>
                  <a:srgbClr val="000000"/>
                </a:solidFill>
                <a:effectLst/>
                <a:latin typeface="Arial"/>
                <a:ea typeface="Arial"/>
                <a:cs typeface="Arial"/>
                <a:sym typeface="Arial"/>
              </a:rPr>
              <a:t>Jak poznám, že mám strachu málo? Moc? Akorát?</a:t>
            </a:r>
          </a:p>
          <a:p>
            <a:pPr marL="0" lvl="0"/>
            <a:r>
              <a:rPr lang="cs-CZ" sz="1100" b="0" i="0" u="none" strike="noStrike" cap="none" dirty="0">
                <a:solidFill>
                  <a:srgbClr val="000000"/>
                </a:solidFill>
                <a:effectLst/>
                <a:latin typeface="Arial"/>
                <a:ea typeface="Arial"/>
                <a:cs typeface="Arial"/>
                <a:sym typeface="Arial"/>
              </a:rPr>
              <a:t>Jak vypadá málo / moc / akorát strachu? </a:t>
            </a:r>
          </a:p>
          <a:p>
            <a:pPr marL="0" lvl="0"/>
            <a:r>
              <a:rPr lang="cs-CZ" sz="1100" b="0" i="0" u="none" strike="noStrike" cap="none" dirty="0">
                <a:solidFill>
                  <a:srgbClr val="000000"/>
                </a:solidFill>
                <a:effectLst/>
                <a:latin typeface="Arial"/>
                <a:ea typeface="Arial"/>
                <a:cs typeface="Arial"/>
                <a:sym typeface="Arial"/>
              </a:rPr>
              <a:t>Co se mnou málo / moc / akorát strachu dělá?</a:t>
            </a:r>
          </a:p>
          <a:p>
            <a:pPr marL="0" lvl="0"/>
            <a:r>
              <a:rPr lang="cs-CZ" sz="1100" b="0" i="0" u="none" strike="noStrike" cap="none" dirty="0">
                <a:solidFill>
                  <a:srgbClr val="000000"/>
                </a:solidFill>
                <a:effectLst/>
                <a:latin typeface="Arial"/>
                <a:ea typeface="Arial"/>
                <a:cs typeface="Arial"/>
                <a:sym typeface="Arial"/>
              </a:rPr>
              <a:t>K čemu může být strach dobrý?</a:t>
            </a:r>
          </a:p>
          <a:p>
            <a:pPr marL="0" lvl="0"/>
            <a:r>
              <a:rPr lang="cs-CZ" sz="1100" b="0" i="0" u="none" strike="noStrike" cap="none" dirty="0">
                <a:solidFill>
                  <a:srgbClr val="000000"/>
                </a:solidFill>
                <a:effectLst/>
                <a:latin typeface="Arial"/>
                <a:ea typeface="Arial"/>
                <a:cs typeface="Arial"/>
                <a:sym typeface="Arial"/>
              </a:rPr>
              <a:t>Co kdybychom neměli vůbec žádný strach?</a:t>
            </a:r>
          </a:p>
          <a:p>
            <a:pPr marL="0" lvl="0"/>
            <a:r>
              <a:rPr lang="cs-CZ" sz="1100" b="0" i="0" u="none" strike="noStrike" cap="none" dirty="0">
                <a:solidFill>
                  <a:srgbClr val="000000"/>
                </a:solidFill>
                <a:effectLst/>
                <a:latin typeface="Arial"/>
                <a:ea typeface="Arial"/>
                <a:cs typeface="Arial"/>
                <a:sym typeface="Arial"/>
              </a:rPr>
              <a:t>Je absence strachu dobrá výbava superhrdiny?</a:t>
            </a:r>
          </a:p>
          <a:p>
            <a:pPr marL="0" lvl="0"/>
            <a:r>
              <a:rPr lang="cs-CZ" sz="1100" b="0" i="0" u="none" strike="noStrike" cap="none" dirty="0">
                <a:solidFill>
                  <a:srgbClr val="000000"/>
                </a:solidFill>
                <a:effectLst/>
                <a:latin typeface="Arial"/>
                <a:ea typeface="Arial"/>
                <a:cs typeface="Arial"/>
                <a:sym typeface="Arial"/>
              </a:rPr>
              <a:t>Co je to odvaha? K čemu je dobrá? Jak povolat odvahu? </a:t>
            </a:r>
          </a:p>
          <a:p>
            <a:pPr marL="0" lvl="0"/>
            <a:r>
              <a:rPr lang="cs-CZ" sz="1100" b="0" i="0" u="none" strike="noStrike" cap="none" dirty="0">
                <a:solidFill>
                  <a:srgbClr val="000000"/>
                </a:solidFill>
                <a:effectLst/>
                <a:latin typeface="Arial"/>
                <a:ea typeface="Arial"/>
                <a:cs typeface="Arial"/>
                <a:sym typeface="Arial"/>
              </a:rPr>
              <a:t>Jak vypadá vaše odvaha?</a:t>
            </a:r>
          </a:p>
          <a:p>
            <a:pPr marL="0" lvl="0"/>
            <a:r>
              <a:rPr lang="cs-CZ" sz="1100" b="0" i="0" u="none" strike="noStrike" cap="none" dirty="0">
                <a:solidFill>
                  <a:srgbClr val="000000"/>
                </a:solidFill>
                <a:effectLst/>
                <a:latin typeface="Arial"/>
                <a:ea typeface="Arial"/>
                <a:cs typeface="Arial"/>
                <a:sym typeface="Arial"/>
              </a:rPr>
              <a:t>Kdy poslechnout strach a kdy odvahu?</a:t>
            </a:r>
          </a:p>
          <a:p>
            <a:pPr marL="0" lvl="0"/>
            <a:endParaRPr lang="cs-CZ"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cs-CZ" sz="1100" b="0" i="0" u="none" strike="noStrike" cap="none" dirty="0">
                <a:solidFill>
                  <a:srgbClr val="000000"/>
                </a:solidFill>
                <a:effectLst/>
                <a:latin typeface="Arial"/>
                <a:ea typeface="Arial"/>
                <a:cs typeface="Arial"/>
                <a:sym typeface="Arial"/>
              </a:rPr>
              <a:t>V metodickém</a:t>
            </a:r>
            <a:r>
              <a:rPr lang="cs-CZ" sz="1100" b="0" i="0" u="none" strike="noStrike" cap="none" baseline="0" dirty="0">
                <a:solidFill>
                  <a:srgbClr val="000000"/>
                </a:solidFill>
                <a:effectLst/>
                <a:latin typeface="Arial"/>
                <a:ea typeface="Arial"/>
                <a:cs typeface="Arial"/>
                <a:sym typeface="Arial"/>
              </a:rPr>
              <a:t> manuál je v </a:t>
            </a:r>
            <a:r>
              <a:rPr lang="cs-CZ" sz="1100" b="0" i="0" u="none" strike="noStrike" cap="none" dirty="0">
                <a:solidFill>
                  <a:srgbClr val="000000"/>
                </a:solidFill>
                <a:effectLst/>
                <a:latin typeface="Arial"/>
                <a:ea typeface="Arial"/>
                <a:cs typeface="Arial"/>
                <a:sym typeface="Arial"/>
              </a:rPr>
              <a:t>okénku</a:t>
            </a:r>
            <a:r>
              <a:rPr lang="cs-CZ" sz="1100" b="0" i="0" u="none" strike="noStrike" cap="none" baseline="0" dirty="0">
                <a:solidFill>
                  <a:srgbClr val="000000"/>
                </a:solidFill>
                <a:effectLst/>
                <a:latin typeface="Arial"/>
                <a:ea typeface="Arial"/>
                <a:cs typeface="Arial"/>
                <a:sym typeface="Arial"/>
              </a:rPr>
              <a:t> pro pedagogy uvedeno, </a:t>
            </a:r>
            <a:r>
              <a:rPr lang="cs-CZ" sz="1100" b="0" i="0" u="none" strike="noStrike" cap="none" dirty="0">
                <a:solidFill>
                  <a:srgbClr val="000000"/>
                </a:solidFill>
                <a:effectLst/>
                <a:latin typeface="Arial"/>
                <a:ea typeface="Arial"/>
                <a:cs typeface="Arial"/>
                <a:sym typeface="Arial"/>
              </a:rPr>
              <a:t> jak pracovat se škálou strachu, k</a:t>
            </a:r>
            <a:r>
              <a:rPr lang="cs-CZ" sz="1100" b="0" i="0" u="none" strike="noStrike" cap="none" baseline="0" dirty="0">
                <a:solidFill>
                  <a:srgbClr val="000000"/>
                </a:solidFill>
                <a:effectLst/>
                <a:latin typeface="Arial"/>
                <a:ea typeface="Arial"/>
                <a:cs typeface="Arial"/>
                <a:sym typeface="Arial"/>
              </a:rPr>
              <a:t> čemu je strach dobrý.  Je zde definován pojem odvaha.</a:t>
            </a:r>
            <a:endParaRPr lang="cs-CZ"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772239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91c9a5fe59_1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91c9a5fe59_1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indent="0" algn="just">
              <a:buFontTx/>
              <a:buNone/>
            </a:pPr>
            <a:r>
              <a:rPr lang="cs-CZ" sz="1100" b="1" i="0" u="none" strike="noStrike" cap="none" dirty="0">
                <a:solidFill>
                  <a:srgbClr val="000000"/>
                </a:solidFill>
                <a:effectLst/>
                <a:latin typeface="Arial"/>
                <a:ea typeface="Arial"/>
                <a:cs typeface="Arial"/>
                <a:sym typeface="Arial"/>
              </a:rPr>
              <a:t>Aktivita 5:</a:t>
            </a:r>
            <a:r>
              <a:rPr lang="cs-CZ" sz="1100" b="0" i="0" u="none" strike="noStrike" cap="none" dirty="0">
                <a:solidFill>
                  <a:srgbClr val="000000"/>
                </a:solidFill>
                <a:effectLst/>
                <a:latin typeface="Arial"/>
                <a:ea typeface="Arial"/>
                <a:cs typeface="Arial"/>
                <a:sym typeface="Arial"/>
              </a:rPr>
              <a:t> </a:t>
            </a:r>
            <a:r>
              <a:rPr lang="cs-CZ" sz="1100" b="1" i="0" u="none" strike="noStrike" cap="none" dirty="0">
                <a:solidFill>
                  <a:srgbClr val="000000"/>
                </a:solidFill>
                <a:effectLst/>
                <a:latin typeface="Arial"/>
                <a:ea typeface="Arial"/>
                <a:cs typeface="Arial"/>
                <a:sym typeface="Arial"/>
              </a:rPr>
              <a:t>Kresba mého strachu</a:t>
            </a:r>
          </a:p>
          <a:p>
            <a:pPr marL="0" indent="0" algn="just">
              <a:buFontTx/>
              <a:buNone/>
            </a:pPr>
            <a:r>
              <a:rPr lang="cs-CZ" sz="1100" b="1" i="0" u="none" strike="noStrike" cap="none" dirty="0">
                <a:solidFill>
                  <a:srgbClr val="000000"/>
                </a:solidFill>
                <a:effectLst/>
                <a:latin typeface="Arial"/>
                <a:ea typeface="Arial"/>
                <a:cs typeface="Arial"/>
                <a:sym typeface="Arial"/>
              </a:rPr>
              <a:t>Prostředí:</a:t>
            </a:r>
            <a:r>
              <a:rPr lang="cs-CZ" sz="1100" b="0" i="0" u="none" strike="noStrike" cap="none" dirty="0">
                <a:solidFill>
                  <a:srgbClr val="000000"/>
                </a:solidFill>
                <a:effectLst/>
                <a:latin typeface="Arial"/>
                <a:ea typeface="Arial"/>
                <a:cs typeface="Arial"/>
                <a:sym typeface="Arial"/>
              </a:rPr>
              <a:t> Klidné prostředí, venku nebo vevnitř</a:t>
            </a:r>
          </a:p>
          <a:p>
            <a:pPr marL="0" indent="0" algn="just">
              <a:buFontTx/>
              <a:buNone/>
            </a:pPr>
            <a:r>
              <a:rPr lang="cs-CZ" sz="1100" b="1" i="0" u="none" strike="noStrike" cap="none" dirty="0">
                <a:solidFill>
                  <a:srgbClr val="000000"/>
                </a:solidFill>
                <a:effectLst/>
                <a:latin typeface="Arial"/>
                <a:ea typeface="Arial"/>
                <a:cs typeface="Arial"/>
                <a:sym typeface="Arial"/>
              </a:rPr>
              <a:t>Pomůcky:</a:t>
            </a:r>
            <a:r>
              <a:rPr lang="cs-CZ" sz="1100" b="0" i="0" u="none" strike="noStrike" cap="none" dirty="0">
                <a:solidFill>
                  <a:srgbClr val="000000"/>
                </a:solidFill>
                <a:effectLst/>
                <a:latin typeface="Arial"/>
                <a:ea typeface="Arial"/>
                <a:cs typeface="Arial"/>
                <a:sym typeface="Arial"/>
              </a:rPr>
              <a:t> Papíry, pastelky, fixy (různé barvy)</a:t>
            </a:r>
          </a:p>
          <a:p>
            <a:pPr marL="0" lvl="0" indent="0" algn="just" rtl="0">
              <a:spcBef>
                <a:spcPts val="0"/>
              </a:spcBef>
              <a:spcAft>
                <a:spcPts val="0"/>
              </a:spcAft>
              <a:buFontTx/>
              <a:buNone/>
            </a:pPr>
            <a:endParaRPr lang="cs-CZ" dirty="0">
              <a:solidFill>
                <a:schemeClr val="dk1"/>
              </a:solidFill>
              <a:highlight>
                <a:srgbClr val="FFFFFF"/>
              </a:highlight>
            </a:endParaRPr>
          </a:p>
          <a:p>
            <a:pPr marL="0" marR="0" lvl="0" indent="0" algn="just" defTabSz="914400" rtl="0" eaLnBrk="1" fontAlgn="auto" latinLnBrk="0" hangingPunct="1">
              <a:lnSpc>
                <a:spcPct val="100000"/>
              </a:lnSpc>
              <a:spcBef>
                <a:spcPts val="0"/>
              </a:spcBef>
              <a:spcAft>
                <a:spcPts val="0"/>
              </a:spcAft>
              <a:buClr>
                <a:srgbClr val="000000"/>
              </a:buClr>
              <a:buSzPts val="1100"/>
              <a:buFontTx/>
              <a:buNone/>
              <a:tabLst/>
              <a:defRPr/>
            </a:pPr>
            <a:r>
              <a:rPr lang="cs-CZ" b="1" dirty="0"/>
              <a:t>Pokyny k realizaci aktivity a otázky do diskuse jsou uvedeny v metodickém manuálu.</a:t>
            </a:r>
          </a:p>
          <a:p>
            <a:pPr marL="0" lvl="0" indent="0" algn="just" rtl="0">
              <a:spcBef>
                <a:spcPts val="0"/>
              </a:spcBef>
              <a:spcAft>
                <a:spcPts val="0"/>
              </a:spcAft>
              <a:buFontTx/>
              <a:buNone/>
            </a:pPr>
            <a:endParaRPr lang="cs-CZ" dirty="0">
              <a:solidFill>
                <a:schemeClr val="dk1"/>
              </a:solidFill>
              <a:highlight>
                <a:srgbClr val="FFFFFF"/>
              </a:highlight>
            </a:endParaRPr>
          </a:p>
          <a:p>
            <a:pPr marL="0" indent="0" algn="just">
              <a:buFontTx/>
              <a:buNone/>
            </a:pPr>
            <a:r>
              <a:rPr lang="cs-CZ" sz="1100" b="0" i="0" u="none" strike="noStrike" cap="none" dirty="0">
                <a:solidFill>
                  <a:srgbClr val="000000"/>
                </a:solidFill>
                <a:effectLst/>
                <a:latin typeface="Arial"/>
                <a:ea typeface="Arial"/>
                <a:cs typeface="Arial"/>
                <a:sym typeface="Arial"/>
              </a:rPr>
              <a:t>Po kresbě můžete účastníkům klást </a:t>
            </a:r>
            <a:r>
              <a:rPr lang="cs-CZ" sz="1100" b="1" i="0" u="none" strike="noStrike" cap="none" dirty="0">
                <a:solidFill>
                  <a:srgbClr val="000000"/>
                </a:solidFill>
                <a:effectLst/>
                <a:latin typeface="Arial"/>
                <a:ea typeface="Arial"/>
                <a:cs typeface="Arial"/>
                <a:sym typeface="Arial"/>
              </a:rPr>
              <a:t>doplňující otázky</a:t>
            </a:r>
            <a:r>
              <a:rPr lang="cs-CZ" sz="1100" b="0" i="0" u="none" strike="noStrike" cap="none" dirty="0">
                <a:solidFill>
                  <a:srgbClr val="000000"/>
                </a:solidFill>
                <a:effectLst/>
                <a:latin typeface="Arial"/>
                <a:ea typeface="Arial"/>
                <a:cs typeface="Arial"/>
                <a:sym typeface="Arial"/>
              </a:rPr>
              <a:t>. Ty ale z důvodu pocitu bezpečí </a:t>
            </a:r>
            <a:r>
              <a:rPr lang="cs-CZ" sz="1100" b="1" i="0" u="none" strike="noStrike" cap="none" dirty="0">
                <a:solidFill>
                  <a:srgbClr val="000000"/>
                </a:solidFill>
                <a:effectLst/>
                <a:latin typeface="Arial"/>
                <a:ea typeface="Arial"/>
                <a:cs typeface="Arial"/>
                <a:sym typeface="Arial"/>
              </a:rPr>
              <a:t>nejsou určeny pro diskusi před ostatními</a:t>
            </a:r>
            <a:r>
              <a:rPr lang="cs-CZ" sz="1100" b="0" i="0" u="none" strike="noStrike" cap="none" dirty="0">
                <a:solidFill>
                  <a:srgbClr val="000000"/>
                </a:solidFill>
                <a:effectLst/>
                <a:latin typeface="Arial"/>
                <a:ea typeface="Arial"/>
                <a:cs typeface="Arial"/>
                <a:sym typeface="Arial"/>
              </a:rPr>
              <a:t>, spíše pro vlastní introspektivní zkoumání:</a:t>
            </a:r>
          </a:p>
          <a:p>
            <a:pPr marL="0" lvl="0" indent="-298450" algn="just">
              <a:buFont typeface="Arial" panose="020B0604020202020204" pitchFamily="34" charset="0"/>
              <a:buChar char="•"/>
            </a:pPr>
            <a:r>
              <a:rPr lang="cs-CZ" sz="1100" b="0" i="0" u="none" strike="noStrike" cap="none" dirty="0">
                <a:solidFill>
                  <a:srgbClr val="000000"/>
                </a:solidFill>
                <a:effectLst/>
                <a:latin typeface="Arial"/>
                <a:ea typeface="Arial"/>
                <a:cs typeface="Arial"/>
                <a:sym typeface="Arial"/>
              </a:rPr>
              <a:t>Jaké to je vidět strach nakreslený?</a:t>
            </a:r>
          </a:p>
          <a:p>
            <a:pPr marL="0" lvl="0" indent="-298450" algn="just">
              <a:buFont typeface="Arial" panose="020B0604020202020204" pitchFamily="34" charset="0"/>
              <a:buChar char="•"/>
            </a:pPr>
            <a:r>
              <a:rPr lang="cs-CZ" sz="1100" b="0" i="0" u="none" strike="noStrike" cap="none" dirty="0">
                <a:solidFill>
                  <a:srgbClr val="000000"/>
                </a:solidFill>
                <a:effectLst/>
                <a:latin typeface="Arial"/>
                <a:ea typeface="Arial"/>
                <a:cs typeface="Arial"/>
                <a:sym typeface="Arial"/>
              </a:rPr>
              <a:t>Překvapilo vás něco?</a:t>
            </a:r>
          </a:p>
          <a:p>
            <a:pPr marL="0" lvl="0" indent="-298450" algn="just">
              <a:buFont typeface="Arial" panose="020B0604020202020204" pitchFamily="34" charset="0"/>
              <a:buChar char="•"/>
            </a:pPr>
            <a:r>
              <a:rPr lang="cs-CZ" sz="1100" b="0" i="0" u="none" strike="noStrike" cap="none" dirty="0">
                <a:solidFill>
                  <a:srgbClr val="000000"/>
                </a:solidFill>
                <a:effectLst/>
                <a:latin typeface="Arial"/>
                <a:ea typeface="Arial"/>
                <a:cs typeface="Arial"/>
                <a:sym typeface="Arial"/>
              </a:rPr>
              <a:t>Co máte chuť s obrázkem udělat? Možná máte chuť ho zmačkat? Zahodit? </a:t>
            </a:r>
            <a:br>
              <a:rPr lang="cs-CZ" sz="1100" b="0" i="0" u="none" strike="noStrike" cap="none" dirty="0">
                <a:solidFill>
                  <a:srgbClr val="000000"/>
                </a:solidFill>
                <a:effectLst/>
                <a:latin typeface="Arial"/>
                <a:ea typeface="Arial"/>
                <a:cs typeface="Arial"/>
                <a:sym typeface="Arial"/>
              </a:rPr>
            </a:br>
            <a:r>
              <a:rPr lang="cs-CZ" sz="1100" b="0" i="0" u="none" strike="noStrike" cap="none" dirty="0">
                <a:solidFill>
                  <a:srgbClr val="000000"/>
                </a:solidFill>
                <a:effectLst/>
                <a:latin typeface="Arial"/>
                <a:ea typeface="Arial"/>
                <a:cs typeface="Arial"/>
                <a:sym typeface="Arial"/>
              </a:rPr>
              <a:t>        Vzít si ho domů? Někomu ho ukázat? Mluvit o něm? Mluvit s ním?</a:t>
            </a:r>
          </a:p>
          <a:p>
            <a:pPr marL="0" indent="0" algn="just">
              <a:buFontTx/>
              <a:buNone/>
            </a:pPr>
            <a:endParaRPr lang="cs-CZ" sz="1100" b="0" i="0" u="none" strike="noStrike" cap="none" dirty="0">
              <a:solidFill>
                <a:srgbClr val="000000"/>
              </a:solidFill>
              <a:effectLst/>
              <a:latin typeface="Arial"/>
              <a:ea typeface="Arial"/>
              <a:cs typeface="Arial"/>
              <a:sym typeface="Arial"/>
            </a:endParaRPr>
          </a:p>
          <a:p>
            <a:pPr marL="0" indent="0" algn="just">
              <a:buFontTx/>
              <a:buNone/>
            </a:pPr>
            <a:r>
              <a:rPr lang="cs-CZ" sz="1100" b="0" i="0" u="none" strike="noStrike" cap="none" dirty="0">
                <a:solidFill>
                  <a:srgbClr val="000000"/>
                </a:solidFill>
                <a:effectLst/>
                <a:latin typeface="Arial"/>
                <a:ea typeface="Arial"/>
                <a:cs typeface="Arial"/>
                <a:sym typeface="Arial"/>
              </a:rPr>
              <a:t>To všechno je možné a je to v pořádku.</a:t>
            </a:r>
          </a:p>
          <a:p>
            <a:pPr marL="158750" indent="0">
              <a:buFontTx/>
              <a:buNone/>
            </a:pPr>
            <a:endParaRPr lang="cs-CZ" sz="1100" b="0" i="0" u="none" strike="noStrike" cap="none" dirty="0">
              <a:solidFill>
                <a:srgbClr val="000000"/>
              </a:solidFill>
              <a:effectLst/>
              <a:latin typeface="Arial"/>
              <a:ea typeface="Arial"/>
              <a:cs typeface="Arial"/>
              <a:sym typeface="Arial"/>
            </a:endParaRPr>
          </a:p>
          <a:p>
            <a:pPr marL="0" indent="0" algn="just">
              <a:buFontTx/>
              <a:buNone/>
            </a:pPr>
            <a:r>
              <a:rPr lang="cs-CZ" sz="1100" b="0" i="0" u="none" strike="noStrike" cap="none" dirty="0">
                <a:solidFill>
                  <a:srgbClr val="000000"/>
                </a:solidFill>
                <a:effectLst/>
                <a:latin typeface="Arial"/>
                <a:ea typeface="Arial"/>
                <a:cs typeface="Arial"/>
                <a:sym typeface="Arial"/>
              </a:rPr>
              <a:t>Pokud při kreslení nebo povídání narazili účastníci na něco, co by rádi řekli, ale nechtějí to dělat před ostatními, můžete je vyzvat, aby s tím za vámi (učiteli, speciálními pedagogy, školními psychology…) přišli po skončení bloku. </a:t>
            </a:r>
          </a:p>
        </p:txBody>
      </p:sp>
    </p:spTree>
    <p:extLst>
      <p:ext uri="{BB962C8B-B14F-4D97-AF65-F5344CB8AC3E}">
        <p14:creationId xmlns:p14="http://schemas.microsoft.com/office/powerpoint/2010/main" val="4158954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91c9a5fe59_1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91c9a5fe59_1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indent="0" algn="just">
              <a:buFontTx/>
              <a:buNone/>
            </a:pPr>
            <a:r>
              <a:rPr lang="cs-CZ" sz="1100" b="1" i="0" u="none" strike="noStrike" cap="none" dirty="0">
                <a:solidFill>
                  <a:srgbClr val="000000"/>
                </a:solidFill>
                <a:effectLst/>
                <a:latin typeface="Arial"/>
                <a:ea typeface="Arial"/>
                <a:cs typeface="Arial"/>
                <a:sym typeface="Arial"/>
              </a:rPr>
              <a:t>Aktivita 6: Přepínání emocí</a:t>
            </a:r>
          </a:p>
          <a:p>
            <a:pPr marL="0" indent="0" algn="just">
              <a:buFontTx/>
              <a:buNone/>
            </a:pPr>
            <a:r>
              <a:rPr lang="cs-CZ" sz="1100" b="1" i="0" u="none" strike="noStrike" cap="none" dirty="0">
                <a:solidFill>
                  <a:srgbClr val="000000"/>
                </a:solidFill>
                <a:effectLst/>
                <a:latin typeface="Arial"/>
                <a:ea typeface="Arial"/>
                <a:cs typeface="Arial"/>
                <a:sym typeface="Arial"/>
              </a:rPr>
              <a:t>Prostředí:</a:t>
            </a:r>
            <a:r>
              <a:rPr lang="cs-CZ" sz="1100" b="0" i="0" u="none" strike="noStrike" cap="none" dirty="0">
                <a:solidFill>
                  <a:srgbClr val="000000"/>
                </a:solidFill>
                <a:effectLst/>
                <a:latin typeface="Arial"/>
                <a:ea typeface="Arial"/>
                <a:cs typeface="Arial"/>
                <a:sym typeface="Arial"/>
              </a:rPr>
              <a:t> Klidné prostředí venku nebo vevnitř</a:t>
            </a:r>
          </a:p>
          <a:p>
            <a:pPr marL="0" indent="0" algn="just">
              <a:buFontTx/>
              <a:buNone/>
            </a:pPr>
            <a:r>
              <a:rPr lang="cs-CZ" sz="1100" b="1" i="0" u="none" strike="noStrike" cap="none" dirty="0">
                <a:solidFill>
                  <a:srgbClr val="000000"/>
                </a:solidFill>
                <a:effectLst/>
                <a:latin typeface="Arial"/>
                <a:ea typeface="Arial"/>
                <a:cs typeface="Arial"/>
                <a:sym typeface="Arial"/>
              </a:rPr>
              <a:t>Pomůcky:</a:t>
            </a:r>
            <a:r>
              <a:rPr lang="cs-CZ" sz="1100" b="0" i="0" u="none" strike="noStrike" cap="none" dirty="0">
                <a:solidFill>
                  <a:srgbClr val="000000"/>
                </a:solidFill>
                <a:effectLst/>
                <a:latin typeface="Arial"/>
                <a:ea typeface="Arial"/>
                <a:cs typeface="Arial"/>
                <a:sym typeface="Arial"/>
              </a:rPr>
              <a:t> Zvoneček na upozornění při konci představování</a:t>
            </a:r>
          </a:p>
          <a:p>
            <a:pPr marL="0" lvl="0" indent="0" algn="just" rtl="0">
              <a:spcBef>
                <a:spcPts val="0"/>
              </a:spcBef>
              <a:spcAft>
                <a:spcPts val="0"/>
              </a:spcAft>
              <a:buNone/>
            </a:pPr>
            <a:endParaRPr lang="cs-CZ" dirty="0">
              <a:solidFill>
                <a:schemeClr val="dk1"/>
              </a:solidFill>
              <a:highlight>
                <a:srgbClr val="FFFFFF"/>
              </a:highlight>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cs-CZ" b="1" dirty="0"/>
              <a:t>Pokyny k realizaci aktivity a otázky do diskuse jsou uvedeny v metodickém manuálu.</a:t>
            </a:r>
          </a:p>
        </p:txBody>
      </p:sp>
    </p:spTree>
    <p:extLst>
      <p:ext uri="{BB962C8B-B14F-4D97-AF65-F5344CB8AC3E}">
        <p14:creationId xmlns:p14="http://schemas.microsoft.com/office/powerpoint/2010/main" val="4110809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91c9a5fe59_1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91c9a5fe59_1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cs-CZ" b="1" dirty="0"/>
              <a:t>Emoce a kamarádství </a:t>
            </a:r>
            <a:r>
              <a:rPr lang="cs-CZ" dirty="0"/>
              <a:t>– pomocí otázek uvedených v metodickém manuálu zapojíme děti do diskuse.</a:t>
            </a:r>
          </a:p>
          <a:p>
            <a:pPr marL="0" lvl="0" indent="0" algn="just" rtl="0">
              <a:spcBef>
                <a:spcPts val="0"/>
              </a:spcBef>
              <a:spcAft>
                <a:spcPts val="0"/>
              </a:spcAft>
              <a:buNone/>
            </a:pPr>
            <a:endParaRPr lang="cs-CZ" baseline="0" dirty="0">
              <a:solidFill>
                <a:schemeClr val="dk1"/>
              </a:solidFill>
              <a:highlight>
                <a:srgbClr val="FFFFFF"/>
              </a:highlight>
            </a:endParaRPr>
          </a:p>
          <a:p>
            <a:pPr marL="0" lvl="0" algn="just"/>
            <a:r>
              <a:rPr lang="cs-CZ" sz="1100" b="0" i="0" u="none" strike="noStrike" cap="none" dirty="0">
                <a:solidFill>
                  <a:srgbClr val="000000"/>
                </a:solidFill>
                <a:effectLst/>
                <a:latin typeface="Arial"/>
                <a:ea typeface="Arial"/>
                <a:cs typeface="Arial"/>
                <a:sym typeface="Arial"/>
              </a:rPr>
              <a:t>Jak poznám, že je někdo můj kamarád? </a:t>
            </a:r>
          </a:p>
          <a:p>
            <a:pPr marL="0" lvl="0" algn="just"/>
            <a:r>
              <a:rPr lang="cs-CZ" sz="1100" b="0" i="0" u="none" strike="noStrike" cap="none" dirty="0">
                <a:solidFill>
                  <a:srgbClr val="000000"/>
                </a:solidFill>
                <a:effectLst/>
                <a:latin typeface="Arial"/>
                <a:ea typeface="Arial"/>
                <a:cs typeface="Arial"/>
                <a:sym typeface="Arial"/>
              </a:rPr>
              <a:t>V čem se liší ten, kdo je kamarád, od toho, kdo jím není?</a:t>
            </a:r>
          </a:p>
          <a:p>
            <a:pPr marL="0" lvl="0" algn="just"/>
            <a:r>
              <a:rPr lang="cs-CZ" sz="1100" b="0" i="0" u="none" strike="noStrike" cap="none" dirty="0">
                <a:solidFill>
                  <a:srgbClr val="000000"/>
                </a:solidFill>
                <a:effectLst/>
                <a:latin typeface="Arial"/>
                <a:ea typeface="Arial"/>
                <a:cs typeface="Arial"/>
                <a:sym typeface="Arial"/>
              </a:rPr>
              <a:t>Jak souvisí radost, strach, vztek, smutek, nechuť s kamarádstvím? </a:t>
            </a:r>
          </a:p>
          <a:p>
            <a:pPr marL="0" lvl="0" algn="just"/>
            <a:r>
              <a:rPr lang="cs-CZ" sz="1100" b="0" i="0" u="none" strike="noStrike" cap="none" dirty="0">
                <a:solidFill>
                  <a:srgbClr val="000000"/>
                </a:solidFill>
                <a:effectLst/>
                <a:latin typeface="Arial"/>
                <a:ea typeface="Arial"/>
                <a:cs typeface="Arial"/>
                <a:sym typeface="Arial"/>
              </a:rPr>
              <a:t>Jak poznáte, že by bylo dobré někomu pomoci?</a:t>
            </a:r>
          </a:p>
          <a:p>
            <a:pPr marL="0" lvl="0" algn="just"/>
            <a:r>
              <a:rPr lang="cs-CZ" sz="1100" b="0" i="0" u="none" strike="noStrike" cap="none" dirty="0">
                <a:solidFill>
                  <a:srgbClr val="000000"/>
                </a:solidFill>
                <a:effectLst/>
                <a:latin typeface="Arial"/>
                <a:ea typeface="Arial"/>
                <a:cs typeface="Arial"/>
                <a:sym typeface="Arial"/>
              </a:rPr>
              <a:t>Jak poznají druzí, že potřebuješ pomoci?</a:t>
            </a:r>
          </a:p>
          <a:p>
            <a:pPr marL="0" lvl="0" algn="just"/>
            <a:r>
              <a:rPr lang="cs-CZ" sz="1100" b="0" i="0" u="none" strike="noStrike" cap="none" dirty="0">
                <a:solidFill>
                  <a:srgbClr val="000000"/>
                </a:solidFill>
                <a:effectLst/>
                <a:latin typeface="Arial"/>
                <a:ea typeface="Arial"/>
                <a:cs typeface="Arial"/>
                <a:sym typeface="Arial"/>
              </a:rPr>
              <a:t>Pomohli jste někdy někomu zvládnout jeho emoce – strach, smutek, vztek? </a:t>
            </a:r>
            <a:br>
              <a:rPr lang="cs-CZ" sz="1100" b="0" i="0" u="none" strike="noStrike" cap="none" dirty="0">
                <a:solidFill>
                  <a:srgbClr val="000000"/>
                </a:solidFill>
                <a:effectLst/>
                <a:latin typeface="Arial"/>
                <a:ea typeface="Arial"/>
                <a:cs typeface="Arial"/>
                <a:sym typeface="Arial"/>
              </a:rPr>
            </a:br>
            <a:r>
              <a:rPr lang="cs-CZ" sz="1100" b="0" i="0" u="none" strike="noStrike" cap="none" dirty="0">
                <a:solidFill>
                  <a:srgbClr val="000000"/>
                </a:solidFill>
                <a:effectLst/>
                <a:latin typeface="Arial"/>
                <a:ea typeface="Arial"/>
                <a:cs typeface="Arial"/>
                <a:sym typeface="Arial"/>
              </a:rPr>
              <a:t>        Komu? Jak jste pomohli?</a:t>
            </a:r>
          </a:p>
          <a:p>
            <a:pPr marL="0" lvl="0" algn="just"/>
            <a:r>
              <a:rPr lang="cs-CZ" sz="1100" b="0" i="0" u="none" strike="noStrike" cap="none" dirty="0">
                <a:solidFill>
                  <a:srgbClr val="000000"/>
                </a:solidFill>
                <a:effectLst/>
                <a:latin typeface="Arial"/>
                <a:ea typeface="Arial"/>
                <a:cs typeface="Arial"/>
                <a:sym typeface="Arial"/>
              </a:rPr>
              <a:t>Pomohl tobě někdo zvládnout tvoje emoce – strach, smutek, vztek? Kdo? </a:t>
            </a:r>
            <a:br>
              <a:rPr lang="cs-CZ" sz="1100" b="0" i="0" u="none" strike="noStrike" cap="none" dirty="0">
                <a:solidFill>
                  <a:srgbClr val="000000"/>
                </a:solidFill>
                <a:effectLst/>
                <a:latin typeface="Arial"/>
                <a:ea typeface="Arial"/>
                <a:cs typeface="Arial"/>
                <a:sym typeface="Arial"/>
              </a:rPr>
            </a:br>
            <a:r>
              <a:rPr lang="cs-CZ" sz="1100" b="0" i="0" u="none" strike="noStrike" cap="none" dirty="0">
                <a:solidFill>
                  <a:srgbClr val="000000"/>
                </a:solidFill>
                <a:effectLst/>
                <a:latin typeface="Arial"/>
                <a:ea typeface="Arial"/>
                <a:cs typeface="Arial"/>
                <a:sym typeface="Arial"/>
              </a:rPr>
              <a:t>       Jak pomohl?</a:t>
            </a:r>
          </a:p>
          <a:p>
            <a:pPr marL="0" lvl="0" indent="0" algn="just" rtl="0">
              <a:spcBef>
                <a:spcPts val="0"/>
              </a:spcBef>
              <a:spcAft>
                <a:spcPts val="0"/>
              </a:spcAft>
              <a:buNone/>
            </a:pPr>
            <a:endParaRPr lang="cs-CZ" baseline="0" dirty="0">
              <a:solidFill>
                <a:schemeClr val="dk1"/>
              </a:solidFill>
              <a:highlight>
                <a:srgbClr val="FFFFFF"/>
              </a:highlight>
            </a:endParaRPr>
          </a:p>
          <a:p>
            <a:pPr marL="0" lvl="0" indent="0" algn="just" rtl="0">
              <a:spcBef>
                <a:spcPts val="0"/>
              </a:spcBef>
              <a:spcAft>
                <a:spcPts val="0"/>
              </a:spcAft>
              <a:buNone/>
            </a:pPr>
            <a:endParaRPr lang="cs-CZ" baseline="0" dirty="0">
              <a:solidFill>
                <a:schemeClr val="dk1"/>
              </a:solidFill>
              <a:highlight>
                <a:srgbClr val="FFFFFF"/>
              </a:highlight>
            </a:endParaRPr>
          </a:p>
          <a:p>
            <a:pPr marL="0" lvl="0" indent="0" algn="just" rtl="0">
              <a:spcBef>
                <a:spcPts val="0"/>
              </a:spcBef>
              <a:spcAft>
                <a:spcPts val="0"/>
              </a:spcAft>
              <a:buNone/>
            </a:pPr>
            <a:r>
              <a:rPr lang="cs-CZ" dirty="0"/>
              <a:t>V okénku pro pedagogy je uvedeno, </a:t>
            </a:r>
            <a:r>
              <a:rPr lang="cs-CZ" sz="1100" b="1" i="0" u="none" strike="noStrike" cap="none" dirty="0">
                <a:solidFill>
                  <a:srgbClr val="000000"/>
                </a:solidFill>
                <a:effectLst/>
                <a:latin typeface="Arial"/>
                <a:ea typeface="Arial"/>
                <a:cs typeface="Arial"/>
                <a:sym typeface="Arial"/>
              </a:rPr>
              <a:t>co by mohlo zaznít v diskusi a pokud nezazní, bude dobré to na závěr doplnit.</a:t>
            </a:r>
            <a:endParaRPr lang="cs-CZ" dirty="0">
              <a:solidFill>
                <a:schemeClr val="dk1"/>
              </a:solidFill>
              <a:highlight>
                <a:srgbClr val="FFFFFF"/>
              </a:highlight>
            </a:endParaRPr>
          </a:p>
        </p:txBody>
      </p:sp>
    </p:spTree>
    <p:extLst>
      <p:ext uri="{BB962C8B-B14F-4D97-AF65-F5344CB8AC3E}">
        <p14:creationId xmlns:p14="http://schemas.microsoft.com/office/powerpoint/2010/main" val="3032933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91c9a5fe59_1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91c9a5fe59_1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indent="0">
              <a:buFontTx/>
              <a:buNone/>
            </a:pPr>
            <a:r>
              <a:rPr lang="cs-CZ" sz="1100" b="1" i="0" u="none" strike="noStrike" cap="none" dirty="0">
                <a:solidFill>
                  <a:srgbClr val="000000"/>
                </a:solidFill>
                <a:effectLst/>
                <a:latin typeface="Arial"/>
                <a:ea typeface="Arial"/>
                <a:cs typeface="Arial"/>
                <a:sym typeface="Arial"/>
              </a:rPr>
              <a:t>Aktivita 7: Síť života</a:t>
            </a:r>
          </a:p>
          <a:p>
            <a:pPr marL="0" indent="0">
              <a:buFontTx/>
              <a:buNone/>
            </a:pPr>
            <a:r>
              <a:rPr lang="cs-CZ" sz="1100" b="1" i="0" u="none" strike="noStrike" cap="none" dirty="0">
                <a:solidFill>
                  <a:srgbClr val="000000"/>
                </a:solidFill>
                <a:effectLst/>
                <a:latin typeface="Arial"/>
                <a:ea typeface="Arial"/>
                <a:cs typeface="Arial"/>
                <a:sym typeface="Arial"/>
              </a:rPr>
              <a:t>Pomůcky:</a:t>
            </a:r>
            <a:r>
              <a:rPr lang="cs-CZ" sz="1100" b="0" i="0" u="none" strike="noStrike" cap="none" dirty="0">
                <a:solidFill>
                  <a:srgbClr val="000000"/>
                </a:solidFill>
                <a:effectLst/>
                <a:latin typeface="Arial"/>
                <a:ea typeface="Arial"/>
                <a:cs typeface="Arial"/>
                <a:sym typeface="Arial"/>
              </a:rPr>
              <a:t> Klubko vlny</a:t>
            </a:r>
          </a:p>
          <a:p>
            <a:pPr marL="0" indent="0">
              <a:buFontTx/>
              <a:buNone/>
            </a:pPr>
            <a:endParaRPr lang="cs-CZ"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cs-CZ" b="1" dirty="0"/>
              <a:t>Pokyny k realizaci aktivity a otázky do diskuse jsou uvedeny v metodickém manuálu.</a:t>
            </a:r>
          </a:p>
        </p:txBody>
      </p:sp>
    </p:spTree>
    <p:extLst>
      <p:ext uri="{BB962C8B-B14F-4D97-AF65-F5344CB8AC3E}">
        <p14:creationId xmlns:p14="http://schemas.microsoft.com/office/powerpoint/2010/main" val="760470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63fbdd52cb_1_8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63fbdd52cb_1_8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indent="0">
              <a:buFontTx/>
              <a:buNone/>
            </a:pPr>
            <a:r>
              <a:rPr lang="cs-CZ" sz="1000" b="1" i="0" u="none" strike="noStrike" cap="none" dirty="0">
                <a:solidFill>
                  <a:srgbClr val="000000"/>
                </a:solidFill>
                <a:effectLst/>
                <a:latin typeface="Arial"/>
                <a:ea typeface="Arial"/>
                <a:cs typeface="Arial"/>
                <a:sym typeface="Arial"/>
              </a:rPr>
              <a:t>Aktivita 8: </a:t>
            </a:r>
            <a:r>
              <a:rPr lang="cs-CZ" sz="1000" b="1" i="0" u="none" strike="noStrike" cap="none" dirty="0" err="1">
                <a:solidFill>
                  <a:srgbClr val="000000"/>
                </a:solidFill>
                <a:effectLst/>
                <a:latin typeface="Arial"/>
                <a:ea typeface="Arial"/>
                <a:cs typeface="Arial"/>
                <a:sym typeface="Arial"/>
              </a:rPr>
              <a:t>Hashtagy</a:t>
            </a:r>
            <a:endParaRPr lang="cs-CZ" sz="1000" b="1" i="0" u="none" strike="noStrike" cap="none" dirty="0">
              <a:solidFill>
                <a:srgbClr val="000000"/>
              </a:solidFill>
              <a:effectLst/>
              <a:latin typeface="Arial"/>
              <a:ea typeface="Arial"/>
              <a:cs typeface="Arial"/>
              <a:sym typeface="Arial"/>
            </a:endParaRPr>
          </a:p>
          <a:p>
            <a:pPr marL="0" indent="0">
              <a:buFontTx/>
              <a:buNone/>
            </a:pPr>
            <a:r>
              <a:rPr lang="cs-CZ" sz="1000" b="0" i="0" u="none" strike="noStrike" cap="none" dirty="0">
                <a:solidFill>
                  <a:srgbClr val="000000"/>
                </a:solidFill>
                <a:effectLst/>
                <a:latin typeface="Arial"/>
                <a:ea typeface="Arial"/>
                <a:cs typeface="Arial"/>
                <a:sym typeface="Arial"/>
              </a:rPr>
              <a:t> </a:t>
            </a:r>
          </a:p>
          <a:p>
            <a:pPr marL="0" indent="0">
              <a:buFontTx/>
              <a:buNone/>
            </a:pPr>
            <a:r>
              <a:rPr lang="cs-CZ" sz="1000" b="0" i="0" u="none" strike="noStrike" cap="none" dirty="0">
                <a:solidFill>
                  <a:srgbClr val="000000"/>
                </a:solidFill>
                <a:effectLst/>
                <a:latin typeface="Arial"/>
                <a:ea typeface="Arial"/>
                <a:cs typeface="Arial"/>
                <a:sym typeface="Arial"/>
              </a:rPr>
              <a:t>Učitel vyzve děti ke sdílení zpětné vazby na proběhlou dvouhodinovku ve formě </a:t>
            </a:r>
            <a:r>
              <a:rPr lang="cs-CZ" sz="1000" b="0" i="0" u="none" strike="noStrike" cap="none" dirty="0" err="1">
                <a:solidFill>
                  <a:srgbClr val="000000"/>
                </a:solidFill>
                <a:effectLst/>
                <a:latin typeface="Arial"/>
                <a:ea typeface="Arial"/>
                <a:cs typeface="Arial"/>
                <a:sym typeface="Arial"/>
              </a:rPr>
              <a:t>hashtagů</a:t>
            </a:r>
            <a:r>
              <a:rPr lang="cs-CZ" sz="1000" b="0" i="0" u="none" strike="noStrike" cap="none" dirty="0">
                <a:solidFill>
                  <a:srgbClr val="000000"/>
                </a:solidFill>
                <a:effectLst/>
                <a:latin typeface="Arial"/>
                <a:ea typeface="Arial"/>
                <a:cs typeface="Arial"/>
                <a:sym typeface="Arial"/>
              </a:rPr>
              <a:t>; hesel, která vyjadřují jejich prožitek.</a:t>
            </a:r>
          </a:p>
          <a:p>
            <a:pPr marL="0" lvl="0" indent="0" algn="l" rtl="0">
              <a:lnSpc>
                <a:spcPct val="115000"/>
              </a:lnSpc>
              <a:spcBef>
                <a:spcPts val="0"/>
              </a:spcBef>
              <a:spcAft>
                <a:spcPts val="0"/>
              </a:spcAft>
              <a:buNone/>
            </a:pPr>
            <a:endParaRPr sz="1000" dirty="0">
              <a:solidFill>
                <a:schemeClr val="dk1"/>
              </a:solidFill>
            </a:endParaRPr>
          </a:p>
        </p:txBody>
      </p:sp>
    </p:spTree>
    <p:extLst>
      <p:ext uri="{BB962C8B-B14F-4D97-AF65-F5344CB8AC3E}">
        <p14:creationId xmlns:p14="http://schemas.microsoft.com/office/powerpoint/2010/main" val="1956283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11:notes"/>
          <p:cNvSpPr txBox="1">
            <a:spLocks noGrp="1"/>
          </p:cNvSpPr>
          <p:nvPr>
            <p:ph type="body" idx="1"/>
          </p:nvPr>
        </p:nvSpPr>
        <p:spPr>
          <a:xfrm>
            <a:off x="673788" y="5118725"/>
            <a:ext cx="5390305" cy="4849318"/>
          </a:xfrm>
          <a:prstGeom prst="rect">
            <a:avLst/>
          </a:prstGeom>
          <a:noFill/>
          <a:ln>
            <a:noFill/>
          </a:ln>
        </p:spPr>
        <p:txBody>
          <a:bodyPr spcFirstLastPara="1" wrap="square" lIns="91425" tIns="91425" rIns="91425" bIns="91425" anchor="t" anchorCtr="0">
            <a:noAutofit/>
          </a:bodyPr>
          <a:lstStyle/>
          <a:p>
            <a:pPr marL="158750" indent="0" algn="just">
              <a:buFontTx/>
              <a:buNone/>
            </a:pPr>
            <a:r>
              <a:rPr lang="cs-CZ" sz="1100" b="1" i="0" u="none" strike="noStrike" cap="none" dirty="0">
                <a:solidFill>
                  <a:srgbClr val="000000"/>
                </a:solidFill>
                <a:effectLst/>
                <a:latin typeface="Arial"/>
                <a:ea typeface="Arial"/>
                <a:cs typeface="Arial"/>
                <a:sym typeface="Arial"/>
              </a:rPr>
              <a:t>Zdroje</a:t>
            </a:r>
          </a:p>
          <a:p>
            <a:pPr marL="158750" indent="0" algn="just">
              <a:buFontTx/>
              <a:buNone/>
            </a:pPr>
            <a:endParaRPr lang="cs-CZ" sz="1100" b="0" i="0" u="none" strike="noStrike" cap="none" dirty="0">
              <a:solidFill>
                <a:srgbClr val="000000"/>
              </a:solidFill>
              <a:effectLst/>
              <a:latin typeface="Arial"/>
              <a:ea typeface="Arial"/>
              <a:cs typeface="Arial"/>
              <a:sym typeface="Arial"/>
            </a:endParaRPr>
          </a:p>
          <a:p>
            <a:pPr marL="158750" indent="0" algn="just">
              <a:buFontTx/>
              <a:buNone/>
            </a:pPr>
            <a:r>
              <a:rPr lang="cs-CZ" sz="1100" b="0" i="0" u="none" strike="noStrike" cap="none" dirty="0">
                <a:solidFill>
                  <a:srgbClr val="000000"/>
                </a:solidFill>
                <a:effectLst/>
                <a:latin typeface="Arial"/>
                <a:ea typeface="Arial"/>
                <a:cs typeface="Arial"/>
                <a:sym typeface="Arial"/>
              </a:rPr>
              <a:t>ČERNÝ, V., GROFOVÁ, K. Děti a emoce. </a:t>
            </a:r>
            <a:r>
              <a:rPr lang="cs-CZ" sz="1100" b="0" i="0" u="none" strike="noStrike" cap="none" dirty="0" err="1">
                <a:solidFill>
                  <a:srgbClr val="000000"/>
                </a:solidFill>
                <a:effectLst/>
                <a:latin typeface="Arial"/>
                <a:ea typeface="Arial"/>
                <a:cs typeface="Arial"/>
                <a:sym typeface="Arial"/>
              </a:rPr>
              <a:t>Edika</a:t>
            </a:r>
            <a:r>
              <a:rPr lang="cs-CZ" sz="1100" b="0" i="0" u="none" strike="noStrike" cap="none" dirty="0">
                <a:solidFill>
                  <a:srgbClr val="000000"/>
                </a:solidFill>
                <a:effectLst/>
                <a:latin typeface="Arial"/>
                <a:ea typeface="Arial"/>
                <a:cs typeface="Arial"/>
                <a:sym typeface="Arial"/>
              </a:rPr>
              <a:t>, 2020</a:t>
            </a:r>
            <a:endParaRPr lang="cs-CZ" dirty="0">
              <a:effectLst/>
            </a:endParaRPr>
          </a:p>
          <a:p>
            <a:pPr marL="158750" indent="0" algn="just">
              <a:buFontTx/>
              <a:buNone/>
            </a:pPr>
            <a:r>
              <a:rPr lang="cs-CZ" sz="1100" b="0" i="0" u="none" strike="noStrike" cap="none" dirty="0">
                <a:solidFill>
                  <a:srgbClr val="000000"/>
                </a:solidFill>
                <a:effectLst/>
                <a:latin typeface="Arial"/>
                <a:ea typeface="Arial"/>
                <a:cs typeface="Arial"/>
                <a:sym typeface="Arial"/>
              </a:rPr>
              <a:t>REZKOVÁ, M., URBÁNEK, L., KAŠE, J. Neboj, neboj!. </a:t>
            </a:r>
            <a:r>
              <a:rPr lang="cs-CZ" sz="1100" b="0" i="0" u="none" strike="noStrike" cap="none" dirty="0" err="1">
                <a:solidFill>
                  <a:srgbClr val="000000"/>
                </a:solidFill>
                <a:effectLst/>
                <a:latin typeface="Arial"/>
                <a:ea typeface="Arial"/>
                <a:cs typeface="Arial"/>
                <a:sym typeface="Arial"/>
              </a:rPr>
              <a:t>Yinachi</a:t>
            </a:r>
            <a:r>
              <a:rPr lang="cs-CZ" sz="1100" b="0" i="0" u="none" strike="noStrike" cap="none" dirty="0">
                <a:solidFill>
                  <a:srgbClr val="000000"/>
                </a:solidFill>
                <a:effectLst/>
                <a:latin typeface="Arial"/>
                <a:ea typeface="Arial"/>
                <a:cs typeface="Arial"/>
                <a:sym typeface="Arial"/>
              </a:rPr>
              <a:t>, 2017</a:t>
            </a:r>
            <a:endParaRPr lang="cs-CZ" dirty="0">
              <a:effectLst/>
            </a:endParaRPr>
          </a:p>
          <a:p>
            <a:pPr marL="158750" indent="0" algn="just">
              <a:buFontTx/>
              <a:buNone/>
            </a:pPr>
            <a:r>
              <a:rPr lang="cs-CZ" sz="1100" b="0" i="0" u="none" strike="noStrike" cap="none" dirty="0">
                <a:solidFill>
                  <a:srgbClr val="000000"/>
                </a:solidFill>
                <a:effectLst/>
                <a:latin typeface="Arial"/>
                <a:ea typeface="Arial"/>
                <a:cs typeface="Arial"/>
                <a:sym typeface="Arial"/>
              </a:rPr>
              <a:t>BENDA, J. Všímavost a soucit se sebou. Portál 2019.</a:t>
            </a:r>
            <a:endParaRPr lang="cs-CZ" dirty="0">
              <a:effectLst/>
            </a:endParaRPr>
          </a:p>
          <a:p>
            <a:pPr marL="158750" indent="0" algn="just">
              <a:buFontTx/>
              <a:buNone/>
            </a:pPr>
            <a:r>
              <a:rPr lang="cs-CZ" sz="1100" b="0" i="0" u="none" strike="noStrike" cap="none" dirty="0">
                <a:solidFill>
                  <a:srgbClr val="000000"/>
                </a:solidFill>
                <a:effectLst/>
                <a:latin typeface="Arial"/>
                <a:ea typeface="Arial"/>
                <a:cs typeface="Arial"/>
                <a:sym typeface="Arial"/>
              </a:rPr>
              <a:t> </a:t>
            </a:r>
          </a:p>
          <a:p>
            <a:pPr marL="158750" indent="0" algn="just">
              <a:buFontTx/>
              <a:buNone/>
            </a:pPr>
            <a:r>
              <a:rPr lang="cs-CZ" sz="1100" b="0" i="0" u="none" strike="noStrike" cap="none" dirty="0">
                <a:solidFill>
                  <a:srgbClr val="000000"/>
                </a:solidFill>
                <a:effectLst/>
                <a:latin typeface="Arial"/>
                <a:ea typeface="Arial"/>
                <a:cs typeface="Arial"/>
                <a:sym typeface="Arial"/>
              </a:rPr>
              <a:t> </a:t>
            </a:r>
            <a:endParaRPr lang="cs-CZ" dirty="0">
              <a:effectLst/>
            </a:endParaRPr>
          </a:p>
          <a:p>
            <a:pPr marL="158750" indent="0" algn="just">
              <a:buFontTx/>
              <a:buNone/>
            </a:pPr>
            <a:r>
              <a:rPr lang="cs-CZ" sz="1100" b="0" i="0" u="none" strike="noStrike" cap="none" dirty="0">
                <a:solidFill>
                  <a:srgbClr val="000000"/>
                </a:solidFill>
                <a:effectLst/>
                <a:latin typeface="Arial"/>
                <a:ea typeface="Arial"/>
                <a:cs typeface="Arial"/>
                <a:sym typeface="Arial"/>
              </a:rPr>
              <a:t>Povinná četba </a:t>
            </a:r>
            <a:r>
              <a:rPr lang="cs-CZ" sz="1100" b="0" i="0" u="none" strike="noStrike" cap="none" dirty="0">
                <a:solidFill>
                  <a:srgbClr val="000000"/>
                </a:solidFill>
                <a:effectLst/>
                <a:latin typeface="Arial"/>
                <a:ea typeface="Arial"/>
                <a:cs typeface="Arial"/>
                <a:sym typeface="Wingdings" panose="05000000000000000000" pitchFamily="2" charset="2"/>
              </a:rPr>
              <a:t></a:t>
            </a:r>
            <a:r>
              <a:rPr lang="cs-CZ" sz="1100" b="0" i="0" u="none" strike="noStrike" cap="none" dirty="0">
                <a:solidFill>
                  <a:srgbClr val="000000"/>
                </a:solidFill>
                <a:effectLst/>
                <a:latin typeface="Arial"/>
                <a:ea typeface="Arial"/>
                <a:cs typeface="Arial"/>
                <a:sym typeface="Arial"/>
              </a:rPr>
              <a:t>: animovaný film V hlavě</a:t>
            </a:r>
            <a:endParaRPr lang="cs-CZ" dirty="0">
              <a:effectLst/>
            </a:endParaRPr>
          </a:p>
          <a:p>
            <a:pPr marL="158750" lvl="0" indent="0" algn="l" rtl="0">
              <a:lnSpc>
                <a:spcPct val="100000"/>
              </a:lnSpc>
              <a:spcBef>
                <a:spcPts val="0"/>
              </a:spcBef>
              <a:spcAft>
                <a:spcPts val="0"/>
              </a:spcAft>
              <a:buSzPts val="1100"/>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910504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73788" y="5118725"/>
            <a:ext cx="5390305" cy="4849318"/>
          </a:xfrm>
          <a:prstGeom prst="rect">
            <a:avLst/>
          </a:prstGeom>
          <a:noFill/>
          <a:ln>
            <a:noFill/>
          </a:ln>
        </p:spPr>
        <p:txBody>
          <a:bodyPr spcFirstLastPara="1" wrap="square" lIns="91425" tIns="91425" rIns="91425" bIns="91425" anchor="t" anchorCtr="0">
            <a:noAutofit/>
          </a:bodyPr>
          <a:lstStyle/>
          <a:p>
            <a:pPr marL="0" indent="0" algn="just" fontAlgn="base">
              <a:buFontTx/>
              <a:buNone/>
            </a:pPr>
            <a:r>
              <a:rPr lang="cs-CZ" sz="1100" b="0" i="0" u="none" strike="noStrike" cap="none" dirty="0">
                <a:solidFill>
                  <a:srgbClr val="000000"/>
                </a:solidFill>
                <a:effectLst/>
                <a:latin typeface="Arial"/>
                <a:ea typeface="Arial"/>
                <a:cs typeface="Arial"/>
                <a:sym typeface="Arial"/>
              </a:rPr>
              <a:t>Vzhledem k tomu, že při rozhovorech na téma emoce budeme s dětmi sdílet osobní témata, je užitečné ošetřit způsob zacházení s nimi.  Je možné pravidla upravit dle aktuální skupiny a situace.</a:t>
            </a:r>
          </a:p>
          <a:p>
            <a:pPr marL="0" indent="0" algn="just">
              <a:buNone/>
            </a:pPr>
            <a:r>
              <a:rPr lang="cs-CZ" b="1" dirty="0"/>
              <a:t>Zvědavost místo hodnocení</a:t>
            </a:r>
            <a:r>
              <a:rPr lang="cs-CZ" dirty="0"/>
              <a:t> - Jasně vymezit, že nejde o hodnocený předmět. Stejně tak vyzveme děti, aby se snažily se vzájemně nehodnotit, ale byly raději zvědavé.</a:t>
            </a:r>
          </a:p>
          <a:p>
            <a:pPr marL="0" indent="0" algn="just">
              <a:buNone/>
            </a:pPr>
            <a:r>
              <a:rPr lang="cs-CZ" b="1" dirty="0"/>
              <a:t>Důvěrnost místo zneužití - </a:t>
            </a:r>
            <a:r>
              <a:rPr lang="cs-CZ" dirty="0"/>
              <a:t>Vzhledem k citlivosti tématu je třeba vytvořit důvěrnou atmosféru, aby děti měly pocit, že mohou mluvit otevřeně.</a:t>
            </a:r>
          </a:p>
          <a:p>
            <a:pPr marL="0" indent="0" algn="just">
              <a:buNone/>
            </a:pPr>
            <a:r>
              <a:rPr lang="cs-CZ" b="1" dirty="0"/>
              <a:t>Respekt k tajemství místo nucení ke sdílení -</a:t>
            </a:r>
            <a:r>
              <a:rPr lang="cs-CZ" dirty="0"/>
              <a:t> Některá témata mohou být pro děti příliš citlivá a je lepší o nich ve skupině nemluvit, respektujeme to. Každý se rozhoduje, co sdělí a co už ne. Druzí nikoho nenutí sdílet víc, než je pro něj komfortní. </a:t>
            </a:r>
          </a:p>
          <a:p>
            <a:pPr marL="0" indent="0" algn="just" defTabSz="947958">
              <a:buNone/>
              <a:defRPr/>
            </a:pPr>
            <a:r>
              <a:rPr lang="cs-CZ" b="1" dirty="0"/>
              <a:t>Bezpečí místo odvahy za každou cenu</a:t>
            </a:r>
            <a:r>
              <a:rPr lang="cs-CZ" dirty="0"/>
              <a:t> - Je možné, že při probírání některého z témat či při nějaké aktivitě, si učitel všimne, že se dítě necítí komfortně (přílišná uzavřenost, nechuť mluvit, nebo naopak velká potřeba sdílet, která překračuje možnosti programu, pláč, zlost či jakákoli jiná výraznější reakce). V takovém případě doporučujeme, aby dítě mělo možnost obrátit se po skončení programu na Vás, jiného učitele, školního psychologa nebo jinou dospělou osobu, se kterou by mohlo svůj zážitek sdílet bezpečně mimo skupinu.</a:t>
            </a:r>
          </a:p>
          <a:p>
            <a:pPr marL="0" indent="0" algn="just">
              <a:buNone/>
            </a:pPr>
            <a:r>
              <a:rPr lang="cs-CZ" b="1" dirty="0"/>
              <a:t>Poslouchání místo skákání do řeči </a:t>
            </a:r>
            <a:r>
              <a:rPr lang="cs-CZ" dirty="0"/>
              <a:t>- Zakotvení respektu k projevům ostatních – vždy mluví jen jeden. Lze využít pomůcku: míček nebo jiný předmět, který si přehazujeme, vždy mluví jen ten, kdo ho drží. </a:t>
            </a:r>
          </a:p>
          <a:p>
            <a:pPr marL="0" indent="0" algn="just" defTabSz="947958">
              <a:buNone/>
              <a:defRPr/>
            </a:pPr>
            <a:r>
              <a:rPr lang="cs-CZ" b="1" dirty="0"/>
              <a:t>Pozornost k sobě místo rušení ostatních </a:t>
            </a:r>
            <a:r>
              <a:rPr lang="cs-CZ" dirty="0"/>
              <a:t>- Většina aktivit v tomto modulu je zaměřena na zkoumání emocí, důležité je nerušit ostatní. </a:t>
            </a:r>
          </a:p>
        </p:txBody>
      </p:sp>
    </p:spTree>
    <p:extLst>
      <p:ext uri="{BB962C8B-B14F-4D97-AF65-F5344CB8AC3E}">
        <p14:creationId xmlns:p14="http://schemas.microsoft.com/office/powerpoint/2010/main" val="2991310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7af74f0503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7af74f0503_0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indent="0" algn="just" fontAlgn="base">
              <a:buNone/>
            </a:pPr>
            <a:r>
              <a:rPr lang="cs-CZ" dirty="0"/>
              <a:t>Na úvod necháme děti se zastavit a naladit se na sebe a na to, co zrovna cítí</a:t>
            </a:r>
            <a:r>
              <a:rPr lang="cs-CZ" baseline="0" dirty="0"/>
              <a:t> – pohodlně se posadí, můžou zavřít oči, v tichu budou vnímat, co se v jejich těle odehrává, co cítí.</a:t>
            </a:r>
            <a:endParaRPr lang="cs-CZ" dirty="0"/>
          </a:p>
          <a:p>
            <a:pPr marL="0" indent="0" algn="just" fontAlgn="base">
              <a:buNone/>
            </a:pPr>
            <a:endParaRPr lang="cs-CZ" b="1" dirty="0"/>
          </a:p>
          <a:p>
            <a:pPr marL="0" indent="0" algn="just" fontAlgn="base">
              <a:buNone/>
            </a:pPr>
            <a:r>
              <a:rPr lang="cs-CZ" b="1" dirty="0"/>
              <a:t>Aktivita 1: </a:t>
            </a:r>
            <a:r>
              <a:rPr lang="cs-CZ" b="1" dirty="0" err="1"/>
              <a:t>Nacítění</a:t>
            </a:r>
            <a:r>
              <a:rPr lang="cs-CZ" b="1" dirty="0"/>
              <a:t> se, diskuse</a:t>
            </a:r>
          </a:p>
          <a:p>
            <a:pPr marL="0" indent="0" algn="just" fontAlgn="base">
              <a:buNone/>
            </a:pPr>
            <a:r>
              <a:rPr lang="cs-CZ" b="1" dirty="0"/>
              <a:t>Prostředí:</a:t>
            </a:r>
            <a:r>
              <a:rPr lang="cs-CZ" dirty="0"/>
              <a:t> Klidné prostředí, kde bude co nejméně rušivých vnějších podnětů</a:t>
            </a:r>
          </a:p>
          <a:p>
            <a:pPr marL="0" indent="0" algn="just" fontAlgn="base">
              <a:buNone/>
            </a:pPr>
            <a:r>
              <a:rPr lang="cs-CZ" dirty="0"/>
              <a:t> </a:t>
            </a:r>
          </a:p>
          <a:p>
            <a:pPr marL="0" indent="0" algn="just">
              <a:buNone/>
            </a:pPr>
            <a:endParaRPr lang="cs-CZ" dirty="0"/>
          </a:p>
          <a:p>
            <a:pPr marL="0" indent="0" algn="just">
              <a:buNone/>
            </a:pPr>
            <a:r>
              <a:rPr lang="cs-CZ" b="1" dirty="0"/>
              <a:t>Pokyny k realizaci aktivity a otázky do diskuse jsou uvedeny v metodickém manuálu.</a:t>
            </a:r>
          </a:p>
        </p:txBody>
      </p:sp>
    </p:spTree>
    <p:extLst>
      <p:ext uri="{BB962C8B-B14F-4D97-AF65-F5344CB8AC3E}">
        <p14:creationId xmlns:p14="http://schemas.microsoft.com/office/powerpoint/2010/main" val="3335036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91c9a5fe59_1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91c9a5fe59_1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indent="0" algn="just">
              <a:buFontTx/>
              <a:buNone/>
            </a:pPr>
            <a:r>
              <a:rPr lang="cs-CZ" sz="1100" b="0" i="0" u="none" strike="noStrike" cap="none" dirty="0">
                <a:solidFill>
                  <a:srgbClr val="000000"/>
                </a:solidFill>
                <a:effectLst/>
                <a:latin typeface="Arial"/>
                <a:ea typeface="Arial"/>
                <a:cs typeface="Arial"/>
                <a:sym typeface="Arial"/>
              </a:rPr>
              <a:t>Slovo emoce pochází z latiny. </a:t>
            </a:r>
          </a:p>
          <a:p>
            <a:pPr marL="0" indent="0" algn="just">
              <a:buFontTx/>
              <a:buNone/>
            </a:pPr>
            <a:endParaRPr lang="cs-CZ" sz="1100" b="0" i="0" u="none" strike="noStrike" cap="none" dirty="0">
              <a:solidFill>
                <a:srgbClr val="000000"/>
              </a:solidFill>
              <a:effectLst/>
              <a:latin typeface="Arial"/>
              <a:ea typeface="Arial"/>
              <a:cs typeface="Arial"/>
              <a:sym typeface="Arial"/>
            </a:endParaRPr>
          </a:p>
          <a:p>
            <a:pPr marL="0" indent="0" algn="just">
              <a:buFontTx/>
              <a:buNone/>
            </a:pPr>
            <a:r>
              <a:rPr lang="cs-CZ" sz="1100" b="0" i="0" u="none" strike="noStrike" cap="none" dirty="0">
                <a:solidFill>
                  <a:srgbClr val="000000"/>
                </a:solidFill>
                <a:effectLst/>
                <a:latin typeface="Arial"/>
                <a:ea typeface="Arial"/>
                <a:cs typeface="Arial"/>
                <a:sym typeface="Arial"/>
              </a:rPr>
              <a:t>E-</a:t>
            </a:r>
            <a:r>
              <a:rPr lang="cs-CZ" sz="1100" b="0" i="0" u="none" strike="noStrike" cap="none" dirty="0" err="1">
                <a:solidFill>
                  <a:srgbClr val="000000"/>
                </a:solidFill>
                <a:effectLst/>
                <a:latin typeface="Arial"/>
                <a:ea typeface="Arial"/>
                <a:cs typeface="Arial"/>
                <a:sym typeface="Arial"/>
              </a:rPr>
              <a:t>motio</a:t>
            </a:r>
            <a:r>
              <a:rPr lang="cs-CZ" sz="1100" b="0" i="0" u="none" strike="noStrike" cap="none" dirty="0">
                <a:solidFill>
                  <a:srgbClr val="000000"/>
                </a:solidFill>
                <a:effectLst/>
                <a:latin typeface="Arial"/>
                <a:ea typeface="Arial"/>
                <a:cs typeface="Arial"/>
                <a:sym typeface="Arial"/>
              </a:rPr>
              <a:t> znamená pohnutí. </a:t>
            </a:r>
            <a:r>
              <a:rPr lang="cs-CZ" sz="1100" b="1" i="0" u="none" strike="noStrike" cap="none" dirty="0">
                <a:solidFill>
                  <a:srgbClr val="000000"/>
                </a:solidFill>
                <a:effectLst/>
                <a:latin typeface="Arial"/>
                <a:ea typeface="Arial"/>
                <a:cs typeface="Arial"/>
                <a:sym typeface="Arial"/>
              </a:rPr>
              <a:t>Dá se říct, že emoce jsou tím, co dává náš život </a:t>
            </a:r>
            <a:br>
              <a:rPr lang="cs-CZ" sz="1100" b="1" i="0" u="none" strike="noStrike" cap="none" dirty="0">
                <a:solidFill>
                  <a:srgbClr val="000000"/>
                </a:solidFill>
                <a:effectLst/>
                <a:latin typeface="Arial"/>
                <a:ea typeface="Arial"/>
                <a:cs typeface="Arial"/>
                <a:sym typeface="Arial"/>
              </a:rPr>
            </a:br>
            <a:r>
              <a:rPr lang="cs-CZ" sz="1100" b="1" i="0" u="none" strike="noStrike" cap="none" dirty="0">
                <a:solidFill>
                  <a:srgbClr val="000000"/>
                </a:solidFill>
                <a:effectLst/>
                <a:latin typeface="Arial"/>
                <a:ea typeface="Arial"/>
                <a:cs typeface="Arial"/>
                <a:sym typeface="Arial"/>
              </a:rPr>
              <a:t>do pohybu</a:t>
            </a:r>
            <a:r>
              <a:rPr lang="cs-CZ" sz="1100" b="0" i="0" u="none" strike="noStrike" cap="none" dirty="0">
                <a:solidFill>
                  <a:srgbClr val="000000"/>
                </a:solidFill>
                <a:effectLst/>
                <a:latin typeface="Arial"/>
                <a:ea typeface="Arial"/>
                <a:cs typeface="Arial"/>
                <a:sym typeface="Arial"/>
              </a:rPr>
              <a:t>. Rozklepeme se strachy, radostí se ohneme v pase, smutek nás schoulí </a:t>
            </a:r>
            <a:br>
              <a:rPr lang="cs-CZ" sz="1100" b="0" i="0" u="none" strike="noStrike" cap="none" dirty="0">
                <a:solidFill>
                  <a:srgbClr val="000000"/>
                </a:solidFill>
                <a:effectLst/>
                <a:latin typeface="Arial"/>
                <a:ea typeface="Arial"/>
                <a:cs typeface="Arial"/>
                <a:sym typeface="Arial"/>
              </a:rPr>
            </a:br>
            <a:r>
              <a:rPr lang="cs-CZ" sz="1100" b="0" i="0" u="none" strike="noStrike" cap="none" dirty="0">
                <a:solidFill>
                  <a:srgbClr val="000000"/>
                </a:solidFill>
                <a:effectLst/>
                <a:latin typeface="Arial"/>
                <a:ea typeface="Arial"/>
                <a:cs typeface="Arial"/>
                <a:sym typeface="Arial"/>
              </a:rPr>
              <a:t>do klubíčka, hněvem se celí napneme.</a:t>
            </a:r>
          </a:p>
          <a:p>
            <a:pPr marL="0" indent="0" algn="just">
              <a:buFontTx/>
              <a:buNone/>
            </a:pPr>
            <a:endParaRPr lang="cs-CZ" sz="1100" b="0" i="0" u="none" strike="noStrike" cap="none" dirty="0">
              <a:solidFill>
                <a:srgbClr val="000000"/>
              </a:solidFill>
              <a:effectLst/>
              <a:latin typeface="Arial"/>
              <a:ea typeface="Arial"/>
              <a:cs typeface="Arial"/>
              <a:sym typeface="Arial"/>
            </a:endParaRPr>
          </a:p>
          <a:p>
            <a:pPr marL="0" indent="0" algn="just">
              <a:buFontTx/>
              <a:buNone/>
            </a:pPr>
            <a:r>
              <a:rPr lang="cs-CZ" sz="1100" b="0" i="0" u="none" strike="noStrike" cap="none" dirty="0">
                <a:solidFill>
                  <a:srgbClr val="000000"/>
                </a:solidFill>
                <a:effectLst/>
                <a:latin typeface="Arial"/>
                <a:ea typeface="Arial"/>
                <a:cs typeface="Arial"/>
                <a:sym typeface="Arial"/>
              </a:rPr>
              <a:t>Nejoblíbenější emocí je radost, protože s radostí je radost trávit čas.</a:t>
            </a:r>
          </a:p>
          <a:p>
            <a:pPr marL="0" indent="0" algn="just">
              <a:buFontTx/>
              <a:buNone/>
            </a:pPr>
            <a:endParaRPr lang="cs-CZ" sz="1100" b="0" i="0" u="none" strike="noStrike" cap="none" dirty="0">
              <a:solidFill>
                <a:srgbClr val="000000"/>
              </a:solidFill>
              <a:effectLst/>
              <a:latin typeface="Arial"/>
              <a:ea typeface="Arial"/>
              <a:cs typeface="Arial"/>
              <a:sym typeface="Arial"/>
            </a:endParaRPr>
          </a:p>
          <a:p>
            <a:pPr marL="0" indent="0" algn="just">
              <a:buFontTx/>
              <a:buNone/>
            </a:pPr>
            <a:r>
              <a:rPr lang="cs-CZ" sz="1100" b="0" i="0" u="none" strike="noStrike" cap="none" dirty="0">
                <a:solidFill>
                  <a:srgbClr val="000000"/>
                </a:solidFill>
                <a:effectLst/>
                <a:latin typeface="Arial"/>
                <a:ea typeface="Arial"/>
                <a:cs typeface="Arial"/>
                <a:sym typeface="Arial"/>
              </a:rPr>
              <a:t>Základní emoce jsou </a:t>
            </a:r>
            <a:r>
              <a:rPr lang="cs-CZ" sz="1100" b="1" i="0" u="none" strike="noStrike" cap="none" dirty="0">
                <a:solidFill>
                  <a:srgbClr val="000000"/>
                </a:solidFill>
                <a:effectLst/>
                <a:latin typeface="Arial"/>
                <a:ea typeface="Arial"/>
                <a:cs typeface="Arial"/>
                <a:sym typeface="Arial"/>
              </a:rPr>
              <a:t>strach, hněv, radost, smutek a nechuť</a:t>
            </a:r>
            <a:r>
              <a:rPr lang="cs-CZ" sz="1100" b="0" i="0" u="none" strike="noStrike" cap="none" dirty="0">
                <a:solidFill>
                  <a:srgbClr val="000000"/>
                </a:solidFill>
                <a:effectLst/>
                <a:latin typeface="Arial"/>
                <a:ea typeface="Arial"/>
                <a:cs typeface="Arial"/>
                <a:sym typeface="Arial"/>
              </a:rPr>
              <a:t>. </a:t>
            </a:r>
          </a:p>
          <a:p>
            <a:pPr marL="0" indent="0" algn="just">
              <a:buFontTx/>
              <a:buNone/>
            </a:pPr>
            <a:endParaRPr lang="cs-CZ" sz="1100" b="0" i="0" u="none" strike="noStrike" cap="none" dirty="0">
              <a:solidFill>
                <a:srgbClr val="000000"/>
              </a:solidFill>
              <a:effectLst/>
              <a:latin typeface="Arial"/>
              <a:ea typeface="Arial"/>
              <a:cs typeface="Arial"/>
              <a:sym typeface="Arial"/>
            </a:endParaRPr>
          </a:p>
          <a:p>
            <a:pPr marL="0" indent="0" algn="just">
              <a:buFontTx/>
              <a:buNone/>
            </a:pPr>
            <a:r>
              <a:rPr lang="cs-CZ" sz="1100" b="0" i="0" u="none" strike="noStrike" cap="none" dirty="0">
                <a:solidFill>
                  <a:srgbClr val="000000"/>
                </a:solidFill>
                <a:effectLst/>
                <a:latin typeface="Arial"/>
                <a:ea typeface="Arial"/>
                <a:cs typeface="Arial"/>
                <a:sym typeface="Arial"/>
              </a:rPr>
              <a:t>V našem životě se objevuje řada dalších emocí – např. zvědavost, vděčnost, soucit, hrdost, pýcha, vina, stud, trapnost. </a:t>
            </a:r>
          </a:p>
        </p:txBody>
      </p:sp>
    </p:spTree>
    <p:extLst>
      <p:ext uri="{BB962C8B-B14F-4D97-AF65-F5344CB8AC3E}">
        <p14:creationId xmlns:p14="http://schemas.microsoft.com/office/powerpoint/2010/main" val="1651287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91c9a5fe59_1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91c9a5fe59_1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indent="0" algn="just">
              <a:buNone/>
            </a:pPr>
            <a:r>
              <a:rPr lang="cs-CZ" sz="1100" b="1" i="0" u="none" strike="noStrike" cap="none" dirty="0">
                <a:solidFill>
                  <a:srgbClr val="000000"/>
                </a:solidFill>
                <a:effectLst/>
                <a:latin typeface="Arial"/>
                <a:ea typeface="Arial"/>
                <a:cs typeface="Arial"/>
                <a:sym typeface="Arial"/>
              </a:rPr>
              <a:t>Aktivita 2: Emoce, situace, projevy</a:t>
            </a:r>
            <a:endParaRPr lang="cs-CZ" sz="1100" b="0" i="0" u="none" strike="noStrike" cap="none" dirty="0">
              <a:solidFill>
                <a:srgbClr val="000000"/>
              </a:solidFill>
              <a:effectLst/>
              <a:latin typeface="Arial"/>
              <a:ea typeface="Arial"/>
              <a:cs typeface="Arial"/>
              <a:sym typeface="Arial"/>
            </a:endParaRPr>
          </a:p>
          <a:p>
            <a:pPr marL="0" indent="0" algn="just">
              <a:buNone/>
            </a:pPr>
            <a:r>
              <a:rPr lang="cs-CZ" sz="1100" b="1" i="0" u="none" strike="noStrike" cap="none" dirty="0">
                <a:solidFill>
                  <a:srgbClr val="000000"/>
                </a:solidFill>
                <a:effectLst/>
                <a:latin typeface="Arial"/>
                <a:ea typeface="Arial"/>
                <a:cs typeface="Arial"/>
                <a:sym typeface="Arial"/>
              </a:rPr>
              <a:t>Prostředí:</a:t>
            </a:r>
            <a:r>
              <a:rPr lang="cs-CZ" sz="1100" b="0" i="0" u="none" strike="noStrike" cap="none" dirty="0">
                <a:solidFill>
                  <a:srgbClr val="000000"/>
                </a:solidFill>
                <a:effectLst/>
                <a:latin typeface="Arial"/>
                <a:ea typeface="Arial"/>
                <a:cs typeface="Arial"/>
                <a:sym typeface="Arial"/>
              </a:rPr>
              <a:t> Klidné prostředí, venku nebo vevnitř</a:t>
            </a:r>
          </a:p>
          <a:p>
            <a:pPr marL="0" indent="0" algn="just">
              <a:buNone/>
            </a:pPr>
            <a:r>
              <a:rPr lang="cs-CZ" sz="1100" b="1" i="0" u="none" strike="noStrike" cap="none" dirty="0">
                <a:solidFill>
                  <a:srgbClr val="000000"/>
                </a:solidFill>
                <a:effectLst/>
                <a:latin typeface="Arial"/>
                <a:ea typeface="Arial"/>
                <a:cs typeface="Arial"/>
                <a:sym typeface="Arial"/>
              </a:rPr>
              <a:t>Pomůcky:</a:t>
            </a:r>
            <a:r>
              <a:rPr lang="cs-CZ" sz="1100" b="0" i="0" u="none" strike="noStrike" cap="none" dirty="0">
                <a:solidFill>
                  <a:srgbClr val="000000"/>
                </a:solidFill>
                <a:effectLst/>
                <a:latin typeface="Arial"/>
                <a:ea typeface="Arial"/>
                <a:cs typeface="Arial"/>
                <a:sym typeface="Arial"/>
              </a:rPr>
              <a:t> Pracovní listy (1x od každého), psací potřeby</a:t>
            </a:r>
          </a:p>
          <a:p>
            <a:pPr marL="0" indent="0" algn="just">
              <a:buNone/>
            </a:pPr>
            <a:endParaRPr lang="cs-CZ" sz="1100" b="0" i="0" u="none" strike="noStrike" cap="none" dirty="0">
              <a:solidFill>
                <a:srgbClr val="000000"/>
              </a:solidFill>
              <a:effectLst/>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cs-CZ" sz="1100" b="0" i="0" u="none" strike="noStrike" cap="none" dirty="0">
                <a:solidFill>
                  <a:srgbClr val="000000"/>
                </a:solidFill>
                <a:effectLst/>
                <a:latin typeface="Arial"/>
                <a:ea typeface="Arial"/>
                <a:cs typeface="Arial"/>
                <a:sym typeface="Arial"/>
              </a:rPr>
              <a:t>V této aktivitě se budeme zabývat 5 základními emocemi</a:t>
            </a:r>
            <a:r>
              <a:rPr lang="cs-CZ" sz="1100" b="0" i="0" u="none" strike="noStrike" cap="none" baseline="0" dirty="0">
                <a:solidFill>
                  <a:srgbClr val="000000"/>
                </a:solidFill>
                <a:effectLst/>
                <a:latin typeface="Arial"/>
                <a:ea typeface="Arial"/>
                <a:cs typeface="Arial"/>
                <a:sym typeface="Arial"/>
              </a:rPr>
              <a:t> -</a:t>
            </a:r>
            <a:r>
              <a:rPr lang="cs-CZ" sz="1100" b="0" i="0" u="none" strike="noStrike" cap="none" dirty="0">
                <a:solidFill>
                  <a:srgbClr val="000000"/>
                </a:solidFill>
                <a:effectLst/>
                <a:latin typeface="Arial"/>
                <a:ea typeface="Arial"/>
                <a:cs typeface="Arial"/>
                <a:sym typeface="Arial"/>
              </a:rPr>
              <a:t> </a:t>
            </a:r>
            <a:r>
              <a:rPr lang="cs-CZ" sz="1100" b="1" i="0" u="none" strike="noStrike" cap="none" dirty="0">
                <a:solidFill>
                  <a:srgbClr val="000000"/>
                </a:solidFill>
                <a:effectLst/>
                <a:latin typeface="Arial"/>
                <a:ea typeface="Arial"/>
                <a:cs typeface="Arial"/>
                <a:sym typeface="Arial"/>
              </a:rPr>
              <a:t>strach, hněv, radost, smutek a nechuť</a:t>
            </a:r>
            <a:r>
              <a:rPr lang="cs-CZ" sz="1100" b="0" i="0" u="none" strike="noStrike" cap="none" dirty="0">
                <a:solidFill>
                  <a:srgbClr val="000000"/>
                </a:solidFill>
                <a:effectLst/>
                <a:latin typeface="Arial"/>
                <a:ea typeface="Arial"/>
                <a:cs typeface="Arial"/>
                <a:sym typeface="Arial"/>
              </a:rPr>
              <a:t>. Budeme pracovat ve skupinách. Každá skupina dostane pracovní list a společně vyplní zadané úkoly. </a:t>
            </a:r>
            <a:endParaRPr lang="cs-CZ" sz="1100" b="1" i="0" u="none" strike="noStrike" cap="none" dirty="0">
              <a:solidFill>
                <a:srgbClr val="000000"/>
              </a:solidFill>
              <a:effectLst/>
              <a:latin typeface="Arial"/>
              <a:ea typeface="Arial"/>
              <a:cs typeface="Arial"/>
              <a:sym typeface="Arial"/>
            </a:endParaRPr>
          </a:p>
          <a:p>
            <a:pPr marL="0" indent="0" algn="just">
              <a:buNone/>
            </a:pPr>
            <a:endParaRPr lang="cs-CZ" sz="1100" b="0" i="0" u="none" strike="noStrike" cap="none" dirty="0">
              <a:solidFill>
                <a:srgbClr val="000000"/>
              </a:solidFill>
              <a:effectLst/>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cs-CZ" b="1" dirty="0"/>
              <a:t>Pokyny k realizaci aktivity a otázky do diskuse jsou uvedeny v metodickém manuálu.</a:t>
            </a:r>
          </a:p>
          <a:p>
            <a:pPr marL="0" indent="0" algn="just">
              <a:buNone/>
            </a:pPr>
            <a:endParaRPr lang="cs-CZ" sz="1100" b="0" i="0" u="none" strike="noStrike" cap="none" dirty="0">
              <a:solidFill>
                <a:srgbClr val="000000"/>
              </a:solidFill>
              <a:effectLst/>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cs-CZ" dirty="0"/>
              <a:t>V okénku pro pedagogy je uvedeno vysvětlení</a:t>
            </a:r>
            <a:r>
              <a:rPr lang="cs-CZ" baseline="0" dirty="0"/>
              <a:t> pro jednotlivé pracovní listy.</a:t>
            </a:r>
            <a:endParaRPr lang="cs-CZ" b="0" dirty="0"/>
          </a:p>
        </p:txBody>
      </p:sp>
    </p:spTree>
    <p:extLst>
      <p:ext uri="{BB962C8B-B14F-4D97-AF65-F5344CB8AC3E}">
        <p14:creationId xmlns:p14="http://schemas.microsoft.com/office/powerpoint/2010/main" val="1226167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91c9a5fe59_1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91c9a5fe59_1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indent="0" algn="just">
              <a:buFontTx/>
              <a:buNone/>
            </a:pPr>
            <a:r>
              <a:rPr lang="cs-CZ" sz="1100" b="1" i="0" u="none" strike="noStrike" cap="none" dirty="0">
                <a:solidFill>
                  <a:srgbClr val="000000"/>
                </a:solidFill>
                <a:effectLst/>
                <a:latin typeface="Arial"/>
                <a:ea typeface="Arial"/>
                <a:cs typeface="Arial"/>
                <a:sym typeface="Arial"/>
              </a:rPr>
              <a:t>Aktivita 3: Tichá pošta s emocemi</a:t>
            </a:r>
          </a:p>
          <a:p>
            <a:pPr marL="0" indent="0" algn="just">
              <a:buFontTx/>
              <a:buNone/>
            </a:pPr>
            <a:r>
              <a:rPr lang="cs-CZ" sz="1100" b="1" i="0" u="none" strike="noStrike" cap="none" dirty="0">
                <a:solidFill>
                  <a:srgbClr val="000000"/>
                </a:solidFill>
                <a:effectLst/>
                <a:latin typeface="Arial"/>
                <a:ea typeface="Arial"/>
                <a:cs typeface="Arial"/>
                <a:sym typeface="Arial"/>
              </a:rPr>
              <a:t>Prostředí:</a:t>
            </a:r>
            <a:r>
              <a:rPr lang="cs-CZ" sz="1100" b="0" i="0" u="none" strike="noStrike" cap="none" dirty="0">
                <a:solidFill>
                  <a:srgbClr val="000000"/>
                </a:solidFill>
                <a:effectLst/>
                <a:latin typeface="Arial"/>
                <a:ea typeface="Arial"/>
                <a:cs typeface="Arial"/>
                <a:sym typeface="Arial"/>
              </a:rPr>
              <a:t> Klidné prostředí venku nebo vevnitř, kde je dost místa na vytvoření řad cca deseti účastníků</a:t>
            </a:r>
          </a:p>
          <a:p>
            <a:pPr marL="0" indent="0" algn="just">
              <a:buFontTx/>
              <a:buNone/>
            </a:pPr>
            <a:r>
              <a:rPr lang="cs-CZ" sz="1100" b="1" i="0" u="none" strike="noStrike" cap="none" dirty="0">
                <a:solidFill>
                  <a:srgbClr val="000000"/>
                </a:solidFill>
                <a:effectLst/>
                <a:latin typeface="Arial"/>
                <a:ea typeface="Arial"/>
                <a:cs typeface="Arial"/>
                <a:sym typeface="Arial"/>
              </a:rPr>
              <a:t>Pomůcky:</a:t>
            </a:r>
            <a:r>
              <a:rPr lang="cs-CZ" sz="1100" b="0" i="0" u="none" strike="noStrike" cap="none" dirty="0">
                <a:solidFill>
                  <a:srgbClr val="000000"/>
                </a:solidFill>
                <a:effectLst/>
                <a:latin typeface="Arial"/>
                <a:ea typeface="Arial"/>
                <a:cs typeface="Arial"/>
                <a:sym typeface="Arial"/>
              </a:rPr>
              <a:t> Papíry s názvy emocí</a:t>
            </a:r>
          </a:p>
          <a:p>
            <a:pPr marL="0" lvl="0" indent="0" algn="just" rtl="0">
              <a:spcBef>
                <a:spcPts val="0"/>
              </a:spcBef>
              <a:spcAft>
                <a:spcPts val="0"/>
              </a:spcAft>
              <a:buNone/>
            </a:pPr>
            <a:endParaRPr lang="cs-CZ" dirty="0">
              <a:solidFill>
                <a:schemeClr val="dk1"/>
              </a:solidFill>
              <a:highlight>
                <a:srgbClr val="FFFFFF"/>
              </a:highlight>
            </a:endParaRPr>
          </a:p>
          <a:p>
            <a:pPr marL="0" indent="0" algn="just">
              <a:buFontTx/>
              <a:buNone/>
            </a:pPr>
            <a:r>
              <a:rPr lang="cs-CZ" sz="1100" b="0" i="0" u="none" strike="noStrike" cap="none" dirty="0">
                <a:solidFill>
                  <a:srgbClr val="000000"/>
                </a:solidFill>
                <a:effectLst/>
                <a:latin typeface="Arial"/>
                <a:ea typeface="Arial"/>
                <a:cs typeface="Arial"/>
                <a:sym typeface="Arial"/>
              </a:rPr>
              <a:t>Cílem aktivity je účastníkům ukázat, že vnější projevy emocí jsou viditelné a celkem dobře čitelné.</a:t>
            </a:r>
          </a:p>
          <a:p>
            <a:pPr marL="0" indent="0" algn="just">
              <a:buNone/>
            </a:pPr>
            <a:endParaRPr lang="cs-CZ" sz="1100" b="0" i="0" u="none" strike="noStrike" cap="none" dirty="0">
              <a:solidFill>
                <a:srgbClr val="000000"/>
              </a:solidFill>
              <a:effectLst/>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cs-CZ" b="1" dirty="0"/>
              <a:t>Pokyny k realizaci aktivity a otázky do diskuse jsou uvedeny v metodickém manuálu.</a:t>
            </a:r>
          </a:p>
        </p:txBody>
      </p:sp>
    </p:spTree>
    <p:extLst>
      <p:ext uri="{BB962C8B-B14F-4D97-AF65-F5344CB8AC3E}">
        <p14:creationId xmlns:p14="http://schemas.microsoft.com/office/powerpoint/2010/main" val="1997578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91c9a5fe59_1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91c9a5fe59_1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indent="0" algn="just">
              <a:buFontTx/>
              <a:buNone/>
            </a:pPr>
            <a:r>
              <a:rPr lang="cs-CZ" sz="1100" b="1" i="0" u="none" strike="noStrike" cap="none" dirty="0">
                <a:solidFill>
                  <a:srgbClr val="000000"/>
                </a:solidFill>
                <a:effectLst/>
                <a:latin typeface="Arial"/>
                <a:ea typeface="Arial"/>
                <a:cs typeface="Arial"/>
                <a:sym typeface="Arial"/>
              </a:rPr>
              <a:t>Aktivita 4: Sdílení radosti</a:t>
            </a:r>
          </a:p>
          <a:p>
            <a:pPr marL="0" indent="0" algn="just">
              <a:buFontTx/>
              <a:buNone/>
            </a:pPr>
            <a:r>
              <a:rPr lang="cs-CZ" sz="1100" b="1" i="0" u="none" strike="noStrike" cap="none" dirty="0">
                <a:solidFill>
                  <a:srgbClr val="000000"/>
                </a:solidFill>
                <a:effectLst/>
                <a:latin typeface="Arial"/>
                <a:ea typeface="Arial"/>
                <a:cs typeface="Arial"/>
                <a:sym typeface="Arial"/>
              </a:rPr>
              <a:t>Prostředí:</a:t>
            </a:r>
            <a:r>
              <a:rPr lang="cs-CZ" sz="1100" b="0" i="0" u="none" strike="noStrike" cap="none" dirty="0">
                <a:solidFill>
                  <a:srgbClr val="000000"/>
                </a:solidFill>
                <a:effectLst/>
                <a:latin typeface="Arial"/>
                <a:ea typeface="Arial"/>
                <a:cs typeface="Arial"/>
                <a:sym typeface="Arial"/>
              </a:rPr>
              <a:t> Klidné prostředí venku nebo vevnitř</a:t>
            </a:r>
          </a:p>
          <a:p>
            <a:pPr marL="0" indent="0" algn="just">
              <a:buFontTx/>
              <a:buNone/>
            </a:pPr>
            <a:r>
              <a:rPr lang="cs-CZ" sz="1100" b="1" i="0" u="none" strike="noStrike" cap="none" dirty="0">
                <a:solidFill>
                  <a:srgbClr val="000000"/>
                </a:solidFill>
                <a:effectLst/>
                <a:latin typeface="Arial"/>
                <a:ea typeface="Arial"/>
                <a:cs typeface="Arial"/>
                <a:sym typeface="Arial"/>
              </a:rPr>
              <a:t>Pomůcky:</a:t>
            </a:r>
            <a:r>
              <a:rPr lang="cs-CZ" sz="1100" b="0" i="0" u="none" strike="noStrike" cap="none" dirty="0">
                <a:solidFill>
                  <a:srgbClr val="000000"/>
                </a:solidFill>
                <a:effectLst/>
                <a:latin typeface="Arial"/>
                <a:ea typeface="Arial"/>
                <a:cs typeface="Arial"/>
                <a:sym typeface="Arial"/>
              </a:rPr>
              <a:t> Zvoneček na upozornění při výměně</a:t>
            </a:r>
          </a:p>
          <a:p>
            <a:pPr marL="0" indent="0" algn="just">
              <a:buFontTx/>
              <a:buNone/>
            </a:pPr>
            <a:endParaRPr lang="cs-CZ" sz="1100" b="0" i="0" u="none" strike="noStrike" cap="none" dirty="0">
              <a:solidFill>
                <a:srgbClr val="000000"/>
              </a:solidFill>
              <a:effectLst/>
              <a:latin typeface="Arial"/>
              <a:ea typeface="Arial"/>
              <a:cs typeface="Arial"/>
              <a:sym typeface="Arial"/>
            </a:endParaRPr>
          </a:p>
          <a:p>
            <a:pPr marL="0" indent="0" algn="just">
              <a:buFontTx/>
              <a:buNone/>
            </a:pPr>
            <a:endParaRPr lang="cs-CZ" sz="1100" b="0" i="0" u="none" strike="noStrike" cap="none" dirty="0">
              <a:solidFill>
                <a:srgbClr val="000000"/>
              </a:solidFill>
              <a:effectLst/>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cs-CZ" b="1" dirty="0"/>
              <a:t>Pokyny k realizaci aktivity a otázky do diskuse jsou uvedeny v metodickém manuálu.</a:t>
            </a:r>
          </a:p>
        </p:txBody>
      </p:sp>
    </p:spTree>
    <p:extLst>
      <p:ext uri="{BB962C8B-B14F-4D97-AF65-F5344CB8AC3E}">
        <p14:creationId xmlns:p14="http://schemas.microsoft.com/office/powerpoint/2010/main" val="722984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indent="0" algn="just">
              <a:buNone/>
            </a:pPr>
            <a:r>
              <a:rPr lang="cs-CZ" sz="1200" b="1" dirty="0">
                <a:latin typeface="Calibri" panose="020F0502020204030204" pitchFamily="34" charset="0"/>
                <a:cs typeface="Calibri" panose="020F0502020204030204" pitchFamily="34" charset="0"/>
              </a:rPr>
              <a:t>Začátek druhé vyučovací hodiny</a:t>
            </a:r>
            <a:r>
              <a:rPr lang="cs-CZ" sz="1200" dirty="0">
                <a:latin typeface="Calibri" panose="020F0502020204030204" pitchFamily="34" charset="0"/>
                <a:cs typeface="Calibri" panose="020F0502020204030204" pitchFamily="34" charset="0"/>
              </a:rPr>
              <a:t>, obě části modulu mohou být prezentovány v bloku nebo zvlášť. V tomto případě můžeme zopakovat pravidla pro práci ve skupině.</a:t>
            </a:r>
          </a:p>
        </p:txBody>
      </p:sp>
    </p:spTree>
    <p:extLst>
      <p:ext uri="{BB962C8B-B14F-4D97-AF65-F5344CB8AC3E}">
        <p14:creationId xmlns:p14="http://schemas.microsoft.com/office/powerpoint/2010/main" val="2046860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91c9a5fe59_1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91c9a5fe59_1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cs-CZ" sz="1100" b="0" i="0" u="none" strike="noStrike" cap="none" dirty="0">
                <a:solidFill>
                  <a:srgbClr val="000000"/>
                </a:solidFill>
                <a:effectLst/>
                <a:latin typeface="Arial"/>
                <a:ea typeface="Arial"/>
                <a:cs typeface="Arial"/>
                <a:sym typeface="Arial"/>
              </a:rPr>
              <a:t>Ve druhé části modulu se ve větším detailu věnujeme emoci strach. Po rozpracování emoce radosti v závěru první části jsme vybrali strach jako zástupce „negativních“ emocí. Dospělí i děti strach důvěrně znají, často je intenzivně doprovází životem. Může se objevovat v podobě pomocníka i škůdce. Proto jsme zvolili právě strach. Podobně by se ale dalo pracovat i se smutkem, hněvem a nechutí.</a:t>
            </a:r>
          </a:p>
          <a:p>
            <a:pPr marL="0" lvl="0" indent="0" algn="just" rtl="0">
              <a:spcBef>
                <a:spcPts val="0"/>
              </a:spcBef>
              <a:spcAft>
                <a:spcPts val="0"/>
              </a:spcAft>
              <a:buNone/>
            </a:pPr>
            <a:endParaRPr lang="cs-CZ" dirty="0">
              <a:solidFill>
                <a:schemeClr val="dk1"/>
              </a:solidFill>
              <a:highlight>
                <a:srgbClr val="FFFFFF"/>
              </a:highlight>
            </a:endParaRPr>
          </a:p>
          <a:p>
            <a:pPr marL="0" indent="0" algn="just">
              <a:buFontTx/>
              <a:buNone/>
            </a:pPr>
            <a:r>
              <a:rPr lang="cs-CZ" sz="1100" b="0" i="0" u="none" strike="noStrike" cap="none" dirty="0">
                <a:solidFill>
                  <a:srgbClr val="000000"/>
                </a:solidFill>
                <a:effectLst/>
                <a:latin typeface="Arial"/>
                <a:ea typeface="Arial"/>
                <a:cs typeface="Arial"/>
                <a:sym typeface="Arial"/>
              </a:rPr>
              <a:t>Na snímku jsou uvedeny základní podoby strachu: </a:t>
            </a:r>
            <a:r>
              <a:rPr lang="cs-CZ" sz="1100" b="1" i="0" u="none" strike="noStrike" cap="none" dirty="0">
                <a:solidFill>
                  <a:srgbClr val="000000"/>
                </a:solidFill>
                <a:effectLst/>
                <a:latin typeface="Arial"/>
                <a:ea typeface="Arial"/>
                <a:cs typeface="Arial"/>
                <a:sym typeface="Arial"/>
              </a:rPr>
              <a:t>Příjemný strach, obava, nervozita, úzkost, hrůza, panika, fobie, leknutí</a:t>
            </a:r>
            <a:r>
              <a:rPr lang="cs-CZ" sz="1100" b="0" i="0" u="none" strike="noStrike" cap="none" dirty="0">
                <a:solidFill>
                  <a:srgbClr val="000000"/>
                </a:solidFill>
                <a:effectLst/>
                <a:latin typeface="Arial"/>
                <a:ea typeface="Arial"/>
                <a:cs typeface="Arial"/>
                <a:sym typeface="Arial"/>
              </a:rPr>
              <a:t>. </a:t>
            </a:r>
          </a:p>
          <a:p>
            <a:pPr marL="0" indent="0" algn="just">
              <a:buFontTx/>
              <a:buNone/>
            </a:pPr>
            <a:endParaRPr lang="cs-CZ" sz="1100" b="0" i="0" u="none" strike="noStrike" cap="none" dirty="0">
              <a:solidFill>
                <a:srgbClr val="000000"/>
              </a:solidFill>
              <a:effectLst/>
              <a:latin typeface="Arial"/>
              <a:ea typeface="Arial"/>
              <a:cs typeface="Arial"/>
              <a:sym typeface="Arial"/>
            </a:endParaRPr>
          </a:p>
          <a:p>
            <a:pPr marL="0" indent="0" algn="just">
              <a:buFontTx/>
              <a:buNone/>
            </a:pPr>
            <a:r>
              <a:rPr lang="cs-CZ" sz="1100" b="0" i="0" u="none" strike="noStrike" cap="none" dirty="0">
                <a:solidFill>
                  <a:srgbClr val="000000"/>
                </a:solidFill>
                <a:effectLst/>
                <a:latin typeface="Arial"/>
                <a:ea typeface="Arial"/>
                <a:cs typeface="Arial"/>
                <a:sym typeface="Arial"/>
              </a:rPr>
              <a:t>V</a:t>
            </a:r>
            <a:r>
              <a:rPr lang="cs-CZ" sz="1100" b="0" i="0" u="none" strike="noStrike" cap="none" baseline="0" dirty="0">
                <a:solidFill>
                  <a:srgbClr val="000000"/>
                </a:solidFill>
                <a:effectLst/>
                <a:latin typeface="Arial"/>
                <a:ea typeface="Arial"/>
                <a:cs typeface="Arial"/>
                <a:sym typeface="Arial"/>
              </a:rPr>
              <a:t> metodickém manuálu jsou uvedeny vzorové otázky do diskuse.</a:t>
            </a:r>
          </a:p>
          <a:p>
            <a:pPr marL="0" indent="0" algn="just">
              <a:buFontTx/>
              <a:buNone/>
            </a:pPr>
            <a:endParaRPr lang="cs-CZ" sz="1100" b="0" i="0" u="none" strike="noStrike" cap="none" baseline="0" dirty="0">
              <a:solidFill>
                <a:srgbClr val="000000"/>
              </a:solidFill>
              <a:effectLst/>
              <a:latin typeface="Arial"/>
              <a:ea typeface="Arial"/>
              <a:cs typeface="Arial"/>
              <a:sym typeface="Arial"/>
            </a:endParaRPr>
          </a:p>
          <a:p>
            <a:pPr marL="0" indent="0" algn="just">
              <a:buFontTx/>
              <a:buNone/>
            </a:pPr>
            <a:r>
              <a:rPr lang="cs-CZ" sz="1100" b="0" i="0" u="none" strike="noStrike" cap="none" baseline="0" dirty="0">
                <a:solidFill>
                  <a:srgbClr val="000000"/>
                </a:solidFill>
                <a:effectLst/>
                <a:latin typeface="Arial"/>
                <a:ea typeface="Arial"/>
                <a:cs typeface="Arial"/>
                <a:sym typeface="Arial"/>
              </a:rPr>
              <a:t>V okénku pro pedagogy  je doplněno, co by mohlo v diskusi o různých podobách strachu zaznít.</a:t>
            </a:r>
            <a:endParaRPr lang="cs-CZ"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487997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1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cs-CZ">
                <a:solidFill>
                  <a:srgbClr val="595959"/>
                </a:solidFill>
              </a:rPr>
              <a:pPr/>
              <a:t>‹#›</a:t>
            </a:fld>
            <a:endParaRPr>
              <a:solidFill>
                <a:srgbClr val="595959"/>
              </a:solidFill>
            </a:endParaRPr>
          </a:p>
        </p:txBody>
      </p:sp>
    </p:spTree>
    <p:extLst>
      <p:ext uri="{BB962C8B-B14F-4D97-AF65-F5344CB8AC3E}">
        <p14:creationId xmlns:p14="http://schemas.microsoft.com/office/powerpoint/2010/main" val="597760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cs-CZ">
                <a:solidFill>
                  <a:srgbClr val="595959"/>
                </a:solidFill>
              </a:rPr>
              <a:pPr/>
              <a:t>‹#›</a:t>
            </a:fld>
            <a:endParaRPr>
              <a:solidFill>
                <a:srgbClr val="595959"/>
              </a:solidFill>
            </a:endParaRPr>
          </a:p>
        </p:txBody>
      </p:sp>
    </p:spTree>
    <p:extLst>
      <p:ext uri="{BB962C8B-B14F-4D97-AF65-F5344CB8AC3E}">
        <p14:creationId xmlns:p14="http://schemas.microsoft.com/office/powerpoint/2010/main" val="3566196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cs-CZ">
                <a:solidFill>
                  <a:srgbClr val="595959"/>
                </a:solidFill>
              </a:rPr>
              <a:pPr/>
              <a:t>‹#›</a:t>
            </a:fld>
            <a:endParaRPr>
              <a:solidFill>
                <a:srgbClr val="595959"/>
              </a:solidFill>
            </a:endParaRPr>
          </a:p>
        </p:txBody>
      </p:sp>
    </p:spTree>
    <p:extLst>
      <p:ext uri="{BB962C8B-B14F-4D97-AF65-F5344CB8AC3E}">
        <p14:creationId xmlns:p14="http://schemas.microsoft.com/office/powerpoint/2010/main" val="1249427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0"/>
        <p:cNvGrpSpPr/>
        <p:nvPr/>
      </p:nvGrpSpPr>
      <p:grpSpPr>
        <a:xfrm>
          <a:off x="0" y="0"/>
          <a:ext cx="0" cy="0"/>
          <a:chOff x="0" y="0"/>
          <a:chExt cx="0" cy="0"/>
        </a:xfrm>
      </p:grpSpPr>
      <p:sp>
        <p:nvSpPr>
          <p:cNvPr id="21" name="Google Shape;21;p1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2" name="Google Shape;22;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cs-CZ">
                <a:solidFill>
                  <a:srgbClr val="595959"/>
                </a:solidFill>
              </a:rPr>
              <a:pPr/>
              <a:t>‹#›</a:t>
            </a:fld>
            <a:endParaRPr>
              <a:solidFill>
                <a:srgbClr val="595959"/>
              </a:solidFill>
            </a:endParaRPr>
          </a:p>
        </p:txBody>
      </p:sp>
    </p:spTree>
    <p:extLst>
      <p:ext uri="{BB962C8B-B14F-4D97-AF65-F5344CB8AC3E}">
        <p14:creationId xmlns:p14="http://schemas.microsoft.com/office/powerpoint/2010/main" val="609511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
        <p:cNvGrpSpPr/>
        <p:nvPr/>
      </p:nvGrpSpPr>
      <p:grpSpPr>
        <a:xfrm>
          <a:off x="0" y="0"/>
          <a:ext cx="0" cy="0"/>
          <a:chOff x="0" y="0"/>
          <a:chExt cx="0" cy="0"/>
        </a:xfrm>
      </p:grpSpPr>
      <p:sp>
        <p:nvSpPr>
          <p:cNvPr id="24" name="Google Shape;24;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 name="Google Shape;25;p1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6" name="Google Shape;26;p1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7" name="Google Shape;27;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cs-CZ">
                <a:solidFill>
                  <a:srgbClr val="595959"/>
                </a:solidFill>
              </a:rPr>
              <a:pPr/>
              <a:t>‹#›</a:t>
            </a:fld>
            <a:endParaRPr>
              <a:solidFill>
                <a:srgbClr val="595959"/>
              </a:solidFill>
            </a:endParaRPr>
          </a:p>
        </p:txBody>
      </p:sp>
    </p:spTree>
    <p:extLst>
      <p:ext uri="{BB962C8B-B14F-4D97-AF65-F5344CB8AC3E}">
        <p14:creationId xmlns:p14="http://schemas.microsoft.com/office/powerpoint/2010/main" val="2933640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1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1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cs-CZ">
                <a:solidFill>
                  <a:srgbClr val="595959"/>
                </a:solidFill>
              </a:rPr>
              <a:pPr/>
              <a:t>‹#›</a:t>
            </a:fld>
            <a:endParaRPr>
              <a:solidFill>
                <a:srgbClr val="595959"/>
              </a:solidFill>
            </a:endParaRPr>
          </a:p>
        </p:txBody>
      </p:sp>
    </p:spTree>
    <p:extLst>
      <p:ext uri="{BB962C8B-B14F-4D97-AF65-F5344CB8AC3E}">
        <p14:creationId xmlns:p14="http://schemas.microsoft.com/office/powerpoint/2010/main" val="2710212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1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cs-CZ">
                <a:solidFill>
                  <a:srgbClr val="595959"/>
                </a:solidFill>
              </a:rPr>
              <a:pPr/>
              <a:t>‹#›</a:t>
            </a:fld>
            <a:endParaRPr>
              <a:solidFill>
                <a:srgbClr val="595959"/>
              </a:solidFill>
            </a:endParaRPr>
          </a:p>
        </p:txBody>
      </p:sp>
    </p:spTree>
    <p:extLst>
      <p:ext uri="{BB962C8B-B14F-4D97-AF65-F5344CB8AC3E}">
        <p14:creationId xmlns:p14="http://schemas.microsoft.com/office/powerpoint/2010/main" val="553603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2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a:buSzPts val="1400"/>
            </a:pPr>
            <a:endParaRPr/>
          </a:p>
        </p:txBody>
      </p:sp>
      <p:sp>
        <p:nvSpPr>
          <p:cNvPr id="37" name="Google Shape;37;p2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cs-CZ">
                <a:solidFill>
                  <a:srgbClr val="595959"/>
                </a:solidFill>
              </a:rPr>
              <a:pPr/>
              <a:t>‹#›</a:t>
            </a:fld>
            <a:endParaRPr>
              <a:solidFill>
                <a:srgbClr val="595959"/>
              </a:solidFill>
            </a:endParaRPr>
          </a:p>
        </p:txBody>
      </p:sp>
    </p:spTree>
    <p:extLst>
      <p:ext uri="{BB962C8B-B14F-4D97-AF65-F5344CB8AC3E}">
        <p14:creationId xmlns:p14="http://schemas.microsoft.com/office/powerpoint/2010/main" val="487477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2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cs-CZ">
                <a:solidFill>
                  <a:srgbClr val="595959"/>
                </a:solidFill>
              </a:rPr>
              <a:pPr/>
              <a:t>‹#›</a:t>
            </a:fld>
            <a:endParaRPr>
              <a:solidFill>
                <a:srgbClr val="595959"/>
              </a:solidFill>
            </a:endParaRPr>
          </a:p>
        </p:txBody>
      </p:sp>
    </p:spTree>
    <p:extLst>
      <p:ext uri="{BB962C8B-B14F-4D97-AF65-F5344CB8AC3E}">
        <p14:creationId xmlns:p14="http://schemas.microsoft.com/office/powerpoint/2010/main" val="1820549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2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cs-CZ">
                <a:solidFill>
                  <a:srgbClr val="595959"/>
                </a:solidFill>
              </a:rPr>
              <a:pPr/>
              <a:t>‹#›</a:t>
            </a:fld>
            <a:endParaRPr>
              <a:solidFill>
                <a:srgbClr val="595959"/>
              </a:solidFill>
            </a:endParaRPr>
          </a:p>
        </p:txBody>
      </p:sp>
    </p:spTree>
    <p:extLst>
      <p:ext uri="{BB962C8B-B14F-4D97-AF65-F5344CB8AC3E}">
        <p14:creationId xmlns:p14="http://schemas.microsoft.com/office/powerpoint/2010/main" val="1335910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cs-CZ">
                <a:solidFill>
                  <a:srgbClr val="595959"/>
                </a:solidFill>
              </a:rPr>
              <a:pPr/>
              <a:t>‹#›</a:t>
            </a:fld>
            <a:endParaRPr>
              <a:solidFill>
                <a:srgbClr val="595959"/>
              </a:solidFill>
            </a:endParaRPr>
          </a:p>
        </p:txBody>
      </p:sp>
    </p:spTree>
    <p:extLst>
      <p:ext uri="{BB962C8B-B14F-4D97-AF65-F5344CB8AC3E}">
        <p14:creationId xmlns:p14="http://schemas.microsoft.com/office/powerpoint/2010/main" val="41312168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1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cs-CZ">
                <a:solidFill>
                  <a:srgbClr val="595959"/>
                </a:solidFill>
              </a:rPr>
              <a:pPr/>
              <a:t>‹#›</a:t>
            </a:fld>
            <a:endParaRPr>
              <a:solidFill>
                <a:srgbClr val="595959"/>
              </a:solidFill>
            </a:endParaRPr>
          </a:p>
        </p:txBody>
      </p:sp>
    </p:spTree>
    <p:extLst>
      <p:ext uri="{BB962C8B-B14F-4D97-AF65-F5344CB8AC3E}">
        <p14:creationId xmlns:p14="http://schemas.microsoft.com/office/powerpoint/2010/main" val="3955847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cs-CZ">
                <a:solidFill>
                  <a:srgbClr val="595959"/>
                </a:solidFill>
              </a:rPr>
              <a:pPr/>
              <a:t>‹#›</a:t>
            </a:fld>
            <a:endParaRPr>
              <a:solidFill>
                <a:srgbClr val="595959"/>
              </a:solidFill>
            </a:endParaRPr>
          </a:p>
        </p:txBody>
      </p:sp>
    </p:spTree>
    <p:extLst>
      <p:ext uri="{BB962C8B-B14F-4D97-AF65-F5344CB8AC3E}">
        <p14:creationId xmlns:p14="http://schemas.microsoft.com/office/powerpoint/2010/main" val="3072128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cs-CZ">
                <a:solidFill>
                  <a:srgbClr val="595959"/>
                </a:solidFill>
              </a:rPr>
              <a:pPr/>
              <a:t>‹#›</a:t>
            </a:fld>
            <a:endParaRPr>
              <a:solidFill>
                <a:srgbClr val="595959"/>
              </a:solidFill>
            </a:endParaRPr>
          </a:p>
        </p:txBody>
      </p:sp>
    </p:spTree>
    <p:extLst>
      <p:ext uri="{BB962C8B-B14F-4D97-AF65-F5344CB8AC3E}">
        <p14:creationId xmlns:p14="http://schemas.microsoft.com/office/powerpoint/2010/main" val="2544530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0"/>
        <p:cNvGrpSpPr/>
        <p:nvPr/>
      </p:nvGrpSpPr>
      <p:grpSpPr>
        <a:xfrm>
          <a:off x="0" y="0"/>
          <a:ext cx="0" cy="0"/>
          <a:chOff x="0" y="0"/>
          <a:chExt cx="0" cy="0"/>
        </a:xfrm>
      </p:grpSpPr>
      <p:sp>
        <p:nvSpPr>
          <p:cNvPr id="21" name="Google Shape;21;p1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2" name="Google Shape;22;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cs-CZ">
                <a:solidFill>
                  <a:srgbClr val="595959"/>
                </a:solidFill>
              </a:rPr>
              <a:pPr/>
              <a:t>‹#›</a:t>
            </a:fld>
            <a:endParaRPr>
              <a:solidFill>
                <a:srgbClr val="595959"/>
              </a:solidFill>
            </a:endParaRPr>
          </a:p>
        </p:txBody>
      </p:sp>
    </p:spTree>
    <p:extLst>
      <p:ext uri="{BB962C8B-B14F-4D97-AF65-F5344CB8AC3E}">
        <p14:creationId xmlns:p14="http://schemas.microsoft.com/office/powerpoint/2010/main" val="3644842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
        <p:cNvGrpSpPr/>
        <p:nvPr/>
      </p:nvGrpSpPr>
      <p:grpSpPr>
        <a:xfrm>
          <a:off x="0" y="0"/>
          <a:ext cx="0" cy="0"/>
          <a:chOff x="0" y="0"/>
          <a:chExt cx="0" cy="0"/>
        </a:xfrm>
      </p:grpSpPr>
      <p:sp>
        <p:nvSpPr>
          <p:cNvPr id="24" name="Google Shape;24;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 name="Google Shape;25;p1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6" name="Google Shape;26;p1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7" name="Google Shape;27;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cs-CZ">
                <a:solidFill>
                  <a:srgbClr val="595959"/>
                </a:solidFill>
              </a:rPr>
              <a:pPr/>
              <a:t>‹#›</a:t>
            </a:fld>
            <a:endParaRPr>
              <a:solidFill>
                <a:srgbClr val="595959"/>
              </a:solidFill>
            </a:endParaRPr>
          </a:p>
        </p:txBody>
      </p:sp>
    </p:spTree>
    <p:extLst>
      <p:ext uri="{BB962C8B-B14F-4D97-AF65-F5344CB8AC3E}">
        <p14:creationId xmlns:p14="http://schemas.microsoft.com/office/powerpoint/2010/main" val="5377937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1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1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cs-CZ">
                <a:solidFill>
                  <a:srgbClr val="595959"/>
                </a:solidFill>
              </a:rPr>
              <a:pPr/>
              <a:t>‹#›</a:t>
            </a:fld>
            <a:endParaRPr>
              <a:solidFill>
                <a:srgbClr val="595959"/>
              </a:solidFill>
            </a:endParaRPr>
          </a:p>
        </p:txBody>
      </p:sp>
    </p:spTree>
    <p:extLst>
      <p:ext uri="{BB962C8B-B14F-4D97-AF65-F5344CB8AC3E}">
        <p14:creationId xmlns:p14="http://schemas.microsoft.com/office/powerpoint/2010/main" val="1439853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1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cs-CZ">
                <a:solidFill>
                  <a:srgbClr val="595959"/>
                </a:solidFill>
              </a:rPr>
              <a:pPr/>
              <a:t>‹#›</a:t>
            </a:fld>
            <a:endParaRPr>
              <a:solidFill>
                <a:srgbClr val="595959"/>
              </a:solidFill>
            </a:endParaRPr>
          </a:p>
        </p:txBody>
      </p:sp>
    </p:spTree>
    <p:extLst>
      <p:ext uri="{BB962C8B-B14F-4D97-AF65-F5344CB8AC3E}">
        <p14:creationId xmlns:p14="http://schemas.microsoft.com/office/powerpoint/2010/main" val="3792402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2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a:buSzPts val="1400"/>
            </a:pPr>
            <a:endParaRPr/>
          </a:p>
        </p:txBody>
      </p:sp>
      <p:sp>
        <p:nvSpPr>
          <p:cNvPr id="37" name="Google Shape;37;p2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cs-CZ">
                <a:solidFill>
                  <a:srgbClr val="595959"/>
                </a:solidFill>
              </a:rPr>
              <a:pPr/>
              <a:t>‹#›</a:t>
            </a:fld>
            <a:endParaRPr>
              <a:solidFill>
                <a:srgbClr val="595959"/>
              </a:solidFill>
            </a:endParaRPr>
          </a:p>
        </p:txBody>
      </p:sp>
    </p:spTree>
    <p:extLst>
      <p:ext uri="{BB962C8B-B14F-4D97-AF65-F5344CB8AC3E}">
        <p14:creationId xmlns:p14="http://schemas.microsoft.com/office/powerpoint/2010/main" val="11775787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2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cs-CZ">
                <a:solidFill>
                  <a:srgbClr val="595959"/>
                </a:solidFill>
              </a:rPr>
              <a:pPr/>
              <a:t>‹#›</a:t>
            </a:fld>
            <a:endParaRPr>
              <a:solidFill>
                <a:srgbClr val="595959"/>
              </a:solidFill>
            </a:endParaRPr>
          </a:p>
        </p:txBody>
      </p:sp>
    </p:spTree>
    <p:extLst>
      <p:ext uri="{BB962C8B-B14F-4D97-AF65-F5344CB8AC3E}">
        <p14:creationId xmlns:p14="http://schemas.microsoft.com/office/powerpoint/2010/main" val="32586600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2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cs-CZ">
                <a:solidFill>
                  <a:srgbClr val="595959"/>
                </a:solidFill>
              </a:rPr>
              <a:pPr/>
              <a:t>‹#›</a:t>
            </a:fld>
            <a:endParaRPr>
              <a:solidFill>
                <a:srgbClr val="595959"/>
              </a:solidFill>
            </a:endParaRPr>
          </a:p>
        </p:txBody>
      </p:sp>
    </p:spTree>
    <p:extLst>
      <p:ext uri="{BB962C8B-B14F-4D97-AF65-F5344CB8AC3E}">
        <p14:creationId xmlns:p14="http://schemas.microsoft.com/office/powerpoint/2010/main" val="40299782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cs-CZ">
                <a:solidFill>
                  <a:srgbClr val="595959"/>
                </a:solidFill>
              </a:rPr>
              <a:pPr/>
              <a:t>‹#›</a:t>
            </a:fld>
            <a:endParaRPr>
              <a:solidFill>
                <a:srgbClr val="595959"/>
              </a:solidFill>
            </a:endParaRPr>
          </a:p>
        </p:txBody>
      </p:sp>
    </p:spTree>
    <p:extLst>
      <p:ext uri="{BB962C8B-B14F-4D97-AF65-F5344CB8AC3E}">
        <p14:creationId xmlns:p14="http://schemas.microsoft.com/office/powerpoint/2010/main" val="1790319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c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cs-CZ">
                <a:solidFill>
                  <a:srgbClr val="595959"/>
                </a:solidFill>
              </a:rPr>
              <a:pPr/>
              <a:t>‹#›</a:t>
            </a:fld>
            <a:endParaRPr>
              <a:solidFill>
                <a:srgbClr val="595959"/>
              </a:solidFill>
            </a:endParaRPr>
          </a:p>
        </p:txBody>
      </p:sp>
    </p:spTree>
    <p:extLst>
      <p:ext uri="{BB962C8B-B14F-4D97-AF65-F5344CB8AC3E}">
        <p14:creationId xmlns:p14="http://schemas.microsoft.com/office/powerpoint/2010/main" val="140455252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cs-CZ">
                <a:solidFill>
                  <a:srgbClr val="595959"/>
                </a:solidFill>
              </a:rPr>
              <a:pPr/>
              <a:t>‹#›</a:t>
            </a:fld>
            <a:endParaRPr>
              <a:solidFill>
                <a:srgbClr val="595959"/>
              </a:solidFill>
            </a:endParaRPr>
          </a:p>
        </p:txBody>
      </p:sp>
    </p:spTree>
    <p:extLst>
      <p:ext uri="{BB962C8B-B14F-4D97-AF65-F5344CB8AC3E}">
        <p14:creationId xmlns:p14="http://schemas.microsoft.com/office/powerpoint/2010/main" val="571321380"/>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hyperlink" Target="http://www.hlava-v-pohode.cz/"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3"/>
        <p:cNvGrpSpPr/>
        <p:nvPr/>
      </p:nvGrpSpPr>
      <p:grpSpPr>
        <a:xfrm>
          <a:off x="0" y="0"/>
          <a:ext cx="0" cy="0"/>
          <a:chOff x="0" y="0"/>
          <a:chExt cx="0" cy="0"/>
        </a:xfrm>
      </p:grpSpPr>
      <p:pic>
        <p:nvPicPr>
          <p:cNvPr id="4" name="Obrázek 3">
            <a:extLst>
              <a:ext uri="{FF2B5EF4-FFF2-40B4-BE49-F238E27FC236}">
                <a16:creationId xmlns="" xmlns:a16="http://schemas.microsoft.com/office/drawing/2014/main" id="{B3806F43-9FC5-C14C-A29F-D3FB5DA56EDF}"/>
              </a:ext>
            </a:extLst>
          </p:cNvPr>
          <p:cNvPicPr>
            <a:picLocks noChangeAspect="1"/>
          </p:cNvPicPr>
          <p:nvPr/>
        </p:nvPicPr>
        <p:blipFill>
          <a:blip r:embed="rId4"/>
          <a:stretch>
            <a:fillRect/>
          </a:stretch>
        </p:blipFill>
        <p:spPr>
          <a:xfrm>
            <a:off x="0" y="0"/>
            <a:ext cx="9144000" cy="5143500"/>
          </a:xfrm>
          <a:prstGeom prst="rect">
            <a:avLst/>
          </a:prstGeom>
        </p:spPr>
      </p:pic>
      <p:sp>
        <p:nvSpPr>
          <p:cNvPr id="5" name="Google Shape;83;p2">
            <a:extLst>
              <a:ext uri="{FF2B5EF4-FFF2-40B4-BE49-F238E27FC236}">
                <a16:creationId xmlns="" xmlns:a16="http://schemas.microsoft.com/office/drawing/2014/main" id="{85363A7F-A806-6943-B155-0C44F7C73E9C}"/>
              </a:ext>
            </a:extLst>
          </p:cNvPr>
          <p:cNvSpPr/>
          <p:nvPr/>
        </p:nvSpPr>
        <p:spPr>
          <a:xfrm>
            <a:off x="-1" y="4145987"/>
            <a:ext cx="1584000" cy="554400"/>
          </a:xfrm>
          <a:prstGeom prst="rect">
            <a:avLst/>
          </a:prstGeom>
          <a:solidFill>
            <a:srgbClr val="F14399"/>
          </a:solidFill>
          <a:ln>
            <a:noFill/>
          </a:ln>
        </p:spPr>
        <p:txBody>
          <a:bodyPr spcFirstLastPara="1" wrap="square" lIns="91425" tIns="45700" rIns="91425" bIns="45700" anchor="ctr" anchorCtr="0">
            <a:noAutofit/>
          </a:bodyPr>
          <a:lstStyle/>
          <a:p>
            <a:pPr algn="ctr"/>
            <a:endParaRPr>
              <a:solidFill>
                <a:srgbClr val="176081"/>
              </a:solidFill>
            </a:endParaRPr>
          </a:p>
        </p:txBody>
      </p:sp>
      <p:sp>
        <p:nvSpPr>
          <p:cNvPr id="6" name="TextovéPole 5">
            <a:extLst>
              <a:ext uri="{FF2B5EF4-FFF2-40B4-BE49-F238E27FC236}">
                <a16:creationId xmlns="" xmlns:a16="http://schemas.microsoft.com/office/drawing/2014/main" id="{762EAB71-E394-4B4E-BCCA-FD3867D6D739}"/>
              </a:ext>
            </a:extLst>
          </p:cNvPr>
          <p:cNvSpPr txBox="1"/>
          <p:nvPr/>
        </p:nvSpPr>
        <p:spPr>
          <a:xfrm>
            <a:off x="60288" y="4200418"/>
            <a:ext cx="1891878" cy="384721"/>
          </a:xfrm>
          <a:prstGeom prst="rect">
            <a:avLst/>
          </a:prstGeom>
          <a:noFill/>
        </p:spPr>
        <p:txBody>
          <a:bodyPr wrap="square">
            <a:spAutoFit/>
          </a:bodyPr>
          <a:lstStyle/>
          <a:p>
            <a:pPr marL="0" lvl="0" indent="0" algn="ctr" rtl="0">
              <a:spcBef>
                <a:spcPts val="0"/>
              </a:spcBef>
              <a:spcAft>
                <a:spcPts val="0"/>
              </a:spcAft>
              <a:buNone/>
            </a:pPr>
            <a:r>
              <a:rPr lang="cs-CZ" sz="1900" dirty="0">
                <a:solidFill>
                  <a:schemeClr val="bg1"/>
                </a:solidFill>
                <a:latin typeface="+mj-lt"/>
                <a:ea typeface="Montserrat Light"/>
                <a:cs typeface="Montserrat Light"/>
                <a:sym typeface="Montserrat Light"/>
              </a:rPr>
              <a:t>část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73"/>
        <p:cNvGrpSpPr/>
        <p:nvPr/>
      </p:nvGrpSpPr>
      <p:grpSpPr>
        <a:xfrm>
          <a:off x="0" y="0"/>
          <a:ext cx="0" cy="0"/>
          <a:chOff x="0" y="0"/>
          <a:chExt cx="0" cy="0"/>
        </a:xfrm>
      </p:grpSpPr>
      <p:sp>
        <p:nvSpPr>
          <p:cNvPr id="74" name="Google Shape;74;p16"/>
          <p:cNvSpPr txBox="1"/>
          <p:nvPr/>
        </p:nvSpPr>
        <p:spPr>
          <a:xfrm>
            <a:off x="2198914" y="699716"/>
            <a:ext cx="6343305" cy="641647"/>
          </a:xfrm>
          <a:prstGeom prst="rect">
            <a:avLst/>
          </a:prstGeom>
          <a:noFill/>
          <a:ln>
            <a:noFill/>
          </a:ln>
        </p:spPr>
        <p:txBody>
          <a:bodyPr spcFirstLastPara="1" wrap="square" lIns="101575" tIns="101575" rIns="101575" bIns="101575" anchor="t" anchorCtr="0">
            <a:noAutofit/>
          </a:bodyPr>
          <a:lstStyle/>
          <a:p>
            <a:pPr marL="0" lvl="0" indent="0" algn="r" rtl="0">
              <a:spcBef>
                <a:spcPts val="0"/>
              </a:spcBef>
              <a:spcAft>
                <a:spcPts val="0"/>
              </a:spcAft>
              <a:buNone/>
            </a:pPr>
            <a:r>
              <a:rPr lang="cs" sz="2200" b="1" dirty="0">
                <a:solidFill>
                  <a:schemeClr val="tx1"/>
                </a:solidFill>
              </a:rPr>
              <a:t>Strach schovaný </a:t>
            </a:r>
            <a:r>
              <a:rPr lang="cs" sz="2200" b="1" dirty="0" smtClean="0">
                <a:solidFill>
                  <a:schemeClr val="tx1"/>
                </a:solidFill>
              </a:rPr>
              <a:t/>
            </a:r>
            <a:br>
              <a:rPr lang="cs" sz="2200" b="1" dirty="0" smtClean="0">
                <a:solidFill>
                  <a:schemeClr val="tx1"/>
                </a:solidFill>
              </a:rPr>
            </a:br>
            <a:r>
              <a:rPr lang="cs" sz="2200" b="1" dirty="0" smtClean="0">
                <a:solidFill>
                  <a:schemeClr val="tx1"/>
                </a:solidFill>
              </a:rPr>
              <a:t>za </a:t>
            </a:r>
            <a:r>
              <a:rPr lang="cs" sz="2200" b="1" dirty="0">
                <a:solidFill>
                  <a:schemeClr val="tx1"/>
                </a:solidFill>
              </a:rPr>
              <a:t>vztekem</a:t>
            </a:r>
            <a:endParaRPr sz="2200" b="1" dirty="0">
              <a:solidFill>
                <a:schemeClr val="tx1"/>
              </a:solidFill>
            </a:endParaRPr>
          </a:p>
        </p:txBody>
      </p:sp>
      <p:pic>
        <p:nvPicPr>
          <p:cNvPr id="3" name="Obrázek 2"/>
          <p:cNvPicPr>
            <a:picLocks noChangeAspect="1"/>
          </p:cNvPicPr>
          <p:nvPr/>
        </p:nvPicPr>
        <p:blipFill>
          <a:blip r:embed="rId4"/>
          <a:stretch>
            <a:fillRect/>
          </a:stretch>
        </p:blipFill>
        <p:spPr>
          <a:xfrm>
            <a:off x="1020333" y="1478221"/>
            <a:ext cx="3348000" cy="2639342"/>
          </a:xfrm>
          <a:prstGeom prst="rect">
            <a:avLst/>
          </a:prstGeom>
        </p:spPr>
      </p:pic>
      <p:sp>
        <p:nvSpPr>
          <p:cNvPr id="9" name="Google Shape;83;p2">
            <a:extLst>
              <a:ext uri="{FF2B5EF4-FFF2-40B4-BE49-F238E27FC236}">
                <a16:creationId xmlns="" xmlns:a16="http://schemas.microsoft.com/office/drawing/2014/main" id="{F0598588-E46B-3541-943C-BCF96982030B}"/>
              </a:ext>
            </a:extLst>
          </p:cNvPr>
          <p:cNvSpPr/>
          <p:nvPr/>
        </p:nvSpPr>
        <p:spPr>
          <a:xfrm>
            <a:off x="-1" y="4549670"/>
            <a:ext cx="612253" cy="387370"/>
          </a:xfrm>
          <a:prstGeom prst="rect">
            <a:avLst/>
          </a:prstGeom>
          <a:solidFill>
            <a:srgbClr val="F14399"/>
          </a:solidFill>
          <a:ln>
            <a:noFill/>
          </a:ln>
        </p:spPr>
        <p:txBody>
          <a:bodyPr spcFirstLastPara="1" wrap="square" lIns="91425" tIns="45700" rIns="91425" bIns="45700" anchor="ctr" anchorCtr="0">
            <a:noAutofit/>
          </a:bodyPr>
          <a:lstStyle/>
          <a:p>
            <a:pPr algn="ctr"/>
            <a:endParaRPr>
              <a:solidFill>
                <a:srgbClr val="176081"/>
              </a:solidFill>
            </a:endParaRPr>
          </a:p>
        </p:txBody>
      </p:sp>
      <p:sp>
        <p:nvSpPr>
          <p:cNvPr id="10" name="Google Shape;84;p2">
            <a:extLst>
              <a:ext uri="{FF2B5EF4-FFF2-40B4-BE49-F238E27FC236}">
                <a16:creationId xmlns="" xmlns:a16="http://schemas.microsoft.com/office/drawing/2014/main" id="{7F77419D-4E4D-6B41-A73D-F2DE941A7471}"/>
              </a:ext>
            </a:extLst>
          </p:cNvPr>
          <p:cNvSpPr txBox="1"/>
          <p:nvPr/>
        </p:nvSpPr>
        <p:spPr>
          <a:xfrm>
            <a:off x="200973" y="4597943"/>
            <a:ext cx="374904" cy="261570"/>
          </a:xfrm>
          <a:prstGeom prst="rect">
            <a:avLst/>
          </a:prstGeom>
          <a:noFill/>
          <a:ln>
            <a:noFill/>
          </a:ln>
        </p:spPr>
        <p:txBody>
          <a:bodyPr spcFirstLastPara="1" wrap="square" lIns="91425" tIns="45700" rIns="91425" bIns="45700" anchor="t" anchorCtr="0">
            <a:spAutoFit/>
          </a:bodyPr>
          <a:lstStyle/>
          <a:p>
            <a:pPr algn="r"/>
            <a:r>
              <a:rPr lang="cs-CZ" sz="1100" dirty="0">
                <a:solidFill>
                  <a:srgbClr val="FFFFFF"/>
                </a:solidFill>
              </a:rPr>
              <a:t>10</a:t>
            </a:r>
            <a:endParaRPr dirty="0"/>
          </a:p>
        </p:txBody>
      </p:sp>
      <p:sp>
        <p:nvSpPr>
          <p:cNvPr id="11" name="Google Shape;114;p20"/>
          <p:cNvSpPr txBox="1"/>
          <p:nvPr/>
        </p:nvSpPr>
        <p:spPr>
          <a:xfrm>
            <a:off x="5182979" y="2520908"/>
            <a:ext cx="1087611" cy="553968"/>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cs" sz="1600" b="1" dirty="0">
                <a:solidFill>
                  <a:schemeClr val="dk1"/>
                </a:solidFill>
                <a:highlight>
                  <a:schemeClr val="lt1"/>
                </a:highlight>
                <a:latin typeface="Arial" panose="020B0604020202020204" pitchFamily="34" charset="0"/>
                <a:ea typeface="Calibri"/>
                <a:cs typeface="Arial" panose="020B0604020202020204" pitchFamily="34" charset="0"/>
                <a:sym typeface="Calibri"/>
              </a:rPr>
              <a:t>Diskuse</a:t>
            </a:r>
          </a:p>
        </p:txBody>
      </p:sp>
    </p:spTree>
    <p:extLst>
      <p:ext uri="{BB962C8B-B14F-4D97-AF65-F5344CB8AC3E}">
        <p14:creationId xmlns:p14="http://schemas.microsoft.com/office/powerpoint/2010/main" val="2246200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73"/>
        <p:cNvGrpSpPr/>
        <p:nvPr/>
      </p:nvGrpSpPr>
      <p:grpSpPr>
        <a:xfrm>
          <a:off x="0" y="0"/>
          <a:ext cx="0" cy="0"/>
          <a:chOff x="0" y="0"/>
          <a:chExt cx="0" cy="0"/>
        </a:xfrm>
      </p:grpSpPr>
      <p:sp>
        <p:nvSpPr>
          <p:cNvPr id="74" name="Google Shape;74;p16"/>
          <p:cNvSpPr txBox="1"/>
          <p:nvPr/>
        </p:nvSpPr>
        <p:spPr>
          <a:xfrm>
            <a:off x="3292293" y="639467"/>
            <a:ext cx="5144323" cy="641647"/>
          </a:xfrm>
          <a:prstGeom prst="rect">
            <a:avLst/>
          </a:prstGeom>
          <a:noFill/>
          <a:ln>
            <a:noFill/>
          </a:ln>
        </p:spPr>
        <p:txBody>
          <a:bodyPr spcFirstLastPara="1" wrap="square" lIns="101575" tIns="101575" rIns="101575" bIns="101575" anchor="t" anchorCtr="0">
            <a:noAutofit/>
          </a:bodyPr>
          <a:lstStyle/>
          <a:p>
            <a:pPr marL="0" lvl="0" indent="0" algn="r" rtl="0">
              <a:spcBef>
                <a:spcPts val="0"/>
              </a:spcBef>
              <a:spcAft>
                <a:spcPts val="0"/>
              </a:spcAft>
              <a:buNone/>
            </a:pPr>
            <a:r>
              <a:rPr lang="cs" sz="2200" b="1" dirty="0">
                <a:solidFill>
                  <a:schemeClr val="tx1"/>
                </a:solidFill>
              </a:rPr>
              <a:t>Množství strachu</a:t>
            </a:r>
            <a:endParaRPr sz="2200" b="1" dirty="0">
              <a:solidFill>
                <a:schemeClr val="tx1"/>
              </a:solidFill>
            </a:endParaRPr>
          </a:p>
        </p:txBody>
      </p:sp>
      <p:cxnSp>
        <p:nvCxnSpPr>
          <p:cNvPr id="3" name="Přímá spojnice se šipkou 2"/>
          <p:cNvCxnSpPr>
            <a:cxnSpLocks/>
          </p:cNvCxnSpPr>
          <p:nvPr/>
        </p:nvCxnSpPr>
        <p:spPr>
          <a:xfrm>
            <a:off x="1025273" y="3461709"/>
            <a:ext cx="7093454" cy="26313"/>
          </a:xfrm>
          <a:prstGeom prst="straightConnector1">
            <a:avLst/>
          </a:prstGeom>
          <a:ln w="76200">
            <a:solidFill>
              <a:srgbClr val="F14399"/>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Google Shape;114;p20"/>
          <p:cNvSpPr txBox="1"/>
          <p:nvPr/>
        </p:nvSpPr>
        <p:spPr>
          <a:xfrm>
            <a:off x="1643200" y="2792803"/>
            <a:ext cx="929477" cy="600134"/>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cs" sz="1800" b="1" dirty="0">
                <a:solidFill>
                  <a:schemeClr val="dk1"/>
                </a:solidFill>
                <a:highlight>
                  <a:schemeClr val="lt1"/>
                </a:highlight>
                <a:latin typeface="Calibri"/>
                <a:ea typeface="Calibri"/>
                <a:cs typeface="Calibri"/>
                <a:sym typeface="Calibri"/>
              </a:rPr>
              <a:t>Málo</a:t>
            </a:r>
          </a:p>
        </p:txBody>
      </p:sp>
      <p:sp>
        <p:nvSpPr>
          <p:cNvPr id="7" name="Google Shape;114;p20"/>
          <p:cNvSpPr txBox="1"/>
          <p:nvPr/>
        </p:nvSpPr>
        <p:spPr>
          <a:xfrm>
            <a:off x="4107260" y="2792803"/>
            <a:ext cx="929477" cy="600134"/>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cs" sz="1800" b="1" dirty="0">
                <a:solidFill>
                  <a:schemeClr val="dk1"/>
                </a:solidFill>
                <a:highlight>
                  <a:schemeClr val="lt1"/>
                </a:highlight>
                <a:latin typeface="Calibri"/>
                <a:ea typeface="Calibri"/>
                <a:cs typeface="Calibri"/>
                <a:sym typeface="Calibri"/>
              </a:rPr>
              <a:t>Akorát</a:t>
            </a:r>
          </a:p>
        </p:txBody>
      </p:sp>
      <p:sp>
        <p:nvSpPr>
          <p:cNvPr id="8" name="Google Shape;114;p20"/>
          <p:cNvSpPr txBox="1"/>
          <p:nvPr/>
        </p:nvSpPr>
        <p:spPr>
          <a:xfrm>
            <a:off x="6791471" y="2792803"/>
            <a:ext cx="929477" cy="600134"/>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cs" sz="1800" b="1" dirty="0">
                <a:solidFill>
                  <a:schemeClr val="dk1"/>
                </a:solidFill>
                <a:highlight>
                  <a:schemeClr val="lt1"/>
                </a:highlight>
                <a:latin typeface="Calibri"/>
                <a:ea typeface="Calibri"/>
                <a:cs typeface="Calibri"/>
                <a:sym typeface="Calibri"/>
              </a:rPr>
              <a:t>Moc</a:t>
            </a:r>
          </a:p>
        </p:txBody>
      </p:sp>
      <p:sp>
        <p:nvSpPr>
          <p:cNvPr id="9" name="Google Shape;114;p20"/>
          <p:cNvSpPr txBox="1"/>
          <p:nvPr/>
        </p:nvSpPr>
        <p:spPr>
          <a:xfrm>
            <a:off x="3694674" y="1542215"/>
            <a:ext cx="1602247" cy="553968"/>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cs" sz="1600" b="1" dirty="0">
                <a:solidFill>
                  <a:srgbClr val="F14399"/>
                </a:solidFill>
                <a:sym typeface="Calibri"/>
              </a:rPr>
              <a:t>ODVAHA</a:t>
            </a:r>
          </a:p>
        </p:txBody>
      </p:sp>
      <p:sp>
        <p:nvSpPr>
          <p:cNvPr id="10" name="Google Shape;83;p2">
            <a:extLst>
              <a:ext uri="{FF2B5EF4-FFF2-40B4-BE49-F238E27FC236}">
                <a16:creationId xmlns="" xmlns:a16="http://schemas.microsoft.com/office/drawing/2014/main" id="{D43AD004-28B6-7C47-8D5A-EFFDD9291CD9}"/>
              </a:ext>
            </a:extLst>
          </p:cNvPr>
          <p:cNvSpPr/>
          <p:nvPr/>
        </p:nvSpPr>
        <p:spPr>
          <a:xfrm>
            <a:off x="-1" y="4549670"/>
            <a:ext cx="612253" cy="387370"/>
          </a:xfrm>
          <a:prstGeom prst="rect">
            <a:avLst/>
          </a:prstGeom>
          <a:solidFill>
            <a:srgbClr val="F14399"/>
          </a:solidFill>
          <a:ln>
            <a:noFill/>
          </a:ln>
        </p:spPr>
        <p:txBody>
          <a:bodyPr spcFirstLastPara="1" wrap="square" lIns="91425" tIns="45700" rIns="91425" bIns="45700" anchor="ctr" anchorCtr="0">
            <a:noAutofit/>
          </a:bodyPr>
          <a:lstStyle/>
          <a:p>
            <a:pPr algn="ctr"/>
            <a:endParaRPr>
              <a:solidFill>
                <a:srgbClr val="176081"/>
              </a:solidFill>
            </a:endParaRPr>
          </a:p>
        </p:txBody>
      </p:sp>
      <p:sp>
        <p:nvSpPr>
          <p:cNvPr id="11" name="Google Shape;84;p2">
            <a:extLst>
              <a:ext uri="{FF2B5EF4-FFF2-40B4-BE49-F238E27FC236}">
                <a16:creationId xmlns="" xmlns:a16="http://schemas.microsoft.com/office/drawing/2014/main" id="{3E57C20E-E39C-654A-A72B-EC2CDA7E8A22}"/>
              </a:ext>
            </a:extLst>
          </p:cNvPr>
          <p:cNvSpPr txBox="1"/>
          <p:nvPr/>
        </p:nvSpPr>
        <p:spPr>
          <a:xfrm>
            <a:off x="200973" y="4597943"/>
            <a:ext cx="374904" cy="261570"/>
          </a:xfrm>
          <a:prstGeom prst="rect">
            <a:avLst/>
          </a:prstGeom>
          <a:noFill/>
          <a:ln>
            <a:noFill/>
          </a:ln>
        </p:spPr>
        <p:txBody>
          <a:bodyPr spcFirstLastPara="1" wrap="square" lIns="91425" tIns="45700" rIns="91425" bIns="45700" anchor="t" anchorCtr="0">
            <a:spAutoFit/>
          </a:bodyPr>
          <a:lstStyle/>
          <a:p>
            <a:pPr algn="r"/>
            <a:r>
              <a:rPr lang="cs-CZ" sz="1100" dirty="0">
                <a:solidFill>
                  <a:srgbClr val="FFFFFF"/>
                </a:solidFill>
              </a:rPr>
              <a:t>11</a:t>
            </a:r>
            <a:endParaRPr dirty="0"/>
          </a:p>
        </p:txBody>
      </p:sp>
    </p:spTree>
    <p:extLst>
      <p:ext uri="{BB962C8B-B14F-4D97-AF65-F5344CB8AC3E}">
        <p14:creationId xmlns:p14="http://schemas.microsoft.com/office/powerpoint/2010/main" val="2548157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73"/>
        <p:cNvGrpSpPr/>
        <p:nvPr/>
      </p:nvGrpSpPr>
      <p:grpSpPr>
        <a:xfrm>
          <a:off x="0" y="0"/>
          <a:ext cx="0" cy="0"/>
          <a:chOff x="0" y="0"/>
          <a:chExt cx="0" cy="0"/>
        </a:xfrm>
      </p:grpSpPr>
      <p:sp>
        <p:nvSpPr>
          <p:cNvPr id="74" name="Google Shape;74;p16"/>
          <p:cNvSpPr txBox="1"/>
          <p:nvPr/>
        </p:nvSpPr>
        <p:spPr>
          <a:xfrm>
            <a:off x="3177896" y="677149"/>
            <a:ext cx="5144323" cy="641647"/>
          </a:xfrm>
          <a:prstGeom prst="rect">
            <a:avLst/>
          </a:prstGeom>
          <a:noFill/>
          <a:ln>
            <a:noFill/>
          </a:ln>
        </p:spPr>
        <p:txBody>
          <a:bodyPr spcFirstLastPara="1" wrap="square" lIns="101575" tIns="101575" rIns="101575" bIns="101575" anchor="t" anchorCtr="0">
            <a:noAutofit/>
          </a:bodyPr>
          <a:lstStyle/>
          <a:p>
            <a:pPr marL="0" lvl="0" indent="0" algn="r" rtl="0">
              <a:spcBef>
                <a:spcPts val="0"/>
              </a:spcBef>
              <a:spcAft>
                <a:spcPts val="0"/>
              </a:spcAft>
              <a:buNone/>
            </a:pPr>
            <a:r>
              <a:rPr lang="cs" sz="2200" b="1" dirty="0">
                <a:solidFill>
                  <a:schemeClr val="tx1"/>
                </a:solidFill>
              </a:rPr>
              <a:t>Kresba mého strachu</a:t>
            </a:r>
            <a:endParaRPr sz="2200" b="1" dirty="0">
              <a:solidFill>
                <a:schemeClr val="tx1"/>
              </a:solidFill>
            </a:endParaRPr>
          </a:p>
        </p:txBody>
      </p:sp>
      <p:sp>
        <p:nvSpPr>
          <p:cNvPr id="6" name="Google Shape;114;p20"/>
          <p:cNvSpPr txBox="1"/>
          <p:nvPr/>
        </p:nvSpPr>
        <p:spPr>
          <a:xfrm>
            <a:off x="4798105" y="2409031"/>
            <a:ext cx="3447914" cy="553968"/>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cs" sz="1600" b="1" dirty="0">
                <a:solidFill>
                  <a:schemeClr val="dk1"/>
                </a:solidFill>
                <a:highlight>
                  <a:schemeClr val="lt1"/>
                </a:highlight>
                <a:latin typeface="+mn-lt"/>
                <a:ea typeface="Calibri"/>
                <a:cs typeface="Calibri"/>
                <a:sym typeface="Calibri"/>
              </a:rPr>
              <a:t>Aktivita 5: Kresba mého strachu</a:t>
            </a:r>
          </a:p>
        </p:txBody>
      </p:sp>
      <p:pic>
        <p:nvPicPr>
          <p:cNvPr id="3" name="Obrázek 2"/>
          <p:cNvPicPr>
            <a:picLocks noChangeAspect="1"/>
          </p:cNvPicPr>
          <p:nvPr/>
        </p:nvPicPr>
        <p:blipFill>
          <a:blip r:embed="rId4"/>
          <a:stretch>
            <a:fillRect/>
          </a:stretch>
        </p:blipFill>
        <p:spPr>
          <a:xfrm>
            <a:off x="893453" y="1558015"/>
            <a:ext cx="3564000" cy="2376000"/>
          </a:xfrm>
          <a:prstGeom prst="rect">
            <a:avLst/>
          </a:prstGeom>
        </p:spPr>
      </p:pic>
      <p:sp>
        <p:nvSpPr>
          <p:cNvPr id="5" name="Google Shape;83;p2">
            <a:extLst>
              <a:ext uri="{FF2B5EF4-FFF2-40B4-BE49-F238E27FC236}">
                <a16:creationId xmlns="" xmlns:a16="http://schemas.microsoft.com/office/drawing/2014/main" id="{6CA21F58-FC79-AC45-97BD-68F5B8FCEF62}"/>
              </a:ext>
            </a:extLst>
          </p:cNvPr>
          <p:cNvSpPr/>
          <p:nvPr/>
        </p:nvSpPr>
        <p:spPr>
          <a:xfrm>
            <a:off x="-1" y="4549670"/>
            <a:ext cx="612253" cy="387370"/>
          </a:xfrm>
          <a:prstGeom prst="rect">
            <a:avLst/>
          </a:prstGeom>
          <a:solidFill>
            <a:srgbClr val="F14399"/>
          </a:solidFill>
          <a:ln>
            <a:noFill/>
          </a:ln>
        </p:spPr>
        <p:txBody>
          <a:bodyPr spcFirstLastPara="1" wrap="square" lIns="91425" tIns="45700" rIns="91425" bIns="45700" anchor="ctr" anchorCtr="0">
            <a:noAutofit/>
          </a:bodyPr>
          <a:lstStyle/>
          <a:p>
            <a:pPr algn="ctr"/>
            <a:endParaRPr>
              <a:solidFill>
                <a:srgbClr val="176081"/>
              </a:solidFill>
            </a:endParaRPr>
          </a:p>
        </p:txBody>
      </p:sp>
      <p:sp>
        <p:nvSpPr>
          <p:cNvPr id="7" name="Google Shape;84;p2">
            <a:extLst>
              <a:ext uri="{FF2B5EF4-FFF2-40B4-BE49-F238E27FC236}">
                <a16:creationId xmlns="" xmlns:a16="http://schemas.microsoft.com/office/drawing/2014/main" id="{9426EF3F-BF7E-C540-B4A1-A3429EB58AAA}"/>
              </a:ext>
            </a:extLst>
          </p:cNvPr>
          <p:cNvSpPr txBox="1"/>
          <p:nvPr/>
        </p:nvSpPr>
        <p:spPr>
          <a:xfrm>
            <a:off x="200973" y="4597943"/>
            <a:ext cx="374904" cy="261570"/>
          </a:xfrm>
          <a:prstGeom prst="rect">
            <a:avLst/>
          </a:prstGeom>
          <a:noFill/>
          <a:ln>
            <a:noFill/>
          </a:ln>
        </p:spPr>
        <p:txBody>
          <a:bodyPr spcFirstLastPara="1" wrap="square" lIns="91425" tIns="45700" rIns="91425" bIns="45700" anchor="t" anchorCtr="0">
            <a:spAutoFit/>
          </a:bodyPr>
          <a:lstStyle/>
          <a:p>
            <a:pPr algn="r"/>
            <a:r>
              <a:rPr lang="cs-CZ" sz="1100" dirty="0">
                <a:solidFill>
                  <a:srgbClr val="FFFFFF"/>
                </a:solidFill>
              </a:rPr>
              <a:t>12</a:t>
            </a:r>
            <a:endParaRPr dirty="0"/>
          </a:p>
        </p:txBody>
      </p:sp>
    </p:spTree>
    <p:extLst>
      <p:ext uri="{BB962C8B-B14F-4D97-AF65-F5344CB8AC3E}">
        <p14:creationId xmlns:p14="http://schemas.microsoft.com/office/powerpoint/2010/main" val="1635623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73"/>
        <p:cNvGrpSpPr/>
        <p:nvPr/>
      </p:nvGrpSpPr>
      <p:grpSpPr>
        <a:xfrm>
          <a:off x="0" y="0"/>
          <a:ext cx="0" cy="0"/>
          <a:chOff x="0" y="0"/>
          <a:chExt cx="0" cy="0"/>
        </a:xfrm>
      </p:grpSpPr>
      <p:sp>
        <p:nvSpPr>
          <p:cNvPr id="74" name="Google Shape;74;p16"/>
          <p:cNvSpPr txBox="1"/>
          <p:nvPr/>
        </p:nvSpPr>
        <p:spPr>
          <a:xfrm>
            <a:off x="3256278" y="665126"/>
            <a:ext cx="5144323" cy="641647"/>
          </a:xfrm>
          <a:prstGeom prst="rect">
            <a:avLst/>
          </a:prstGeom>
          <a:noFill/>
          <a:ln>
            <a:noFill/>
          </a:ln>
        </p:spPr>
        <p:txBody>
          <a:bodyPr spcFirstLastPara="1" wrap="square" lIns="101575" tIns="101575" rIns="101575" bIns="101575" anchor="t" anchorCtr="0">
            <a:noAutofit/>
          </a:bodyPr>
          <a:lstStyle/>
          <a:p>
            <a:pPr marL="0" lvl="0" indent="0" algn="r" rtl="0">
              <a:spcBef>
                <a:spcPts val="0"/>
              </a:spcBef>
              <a:spcAft>
                <a:spcPts val="0"/>
              </a:spcAft>
              <a:buNone/>
            </a:pPr>
            <a:r>
              <a:rPr lang="cs" sz="2200" b="1" dirty="0">
                <a:solidFill>
                  <a:schemeClr val="tx1"/>
                </a:solidFill>
              </a:rPr>
              <a:t>Přepínání emocí</a:t>
            </a:r>
            <a:endParaRPr sz="2200" b="1" dirty="0">
              <a:solidFill>
                <a:schemeClr val="tx1"/>
              </a:solidFill>
            </a:endParaRPr>
          </a:p>
        </p:txBody>
      </p:sp>
      <p:sp>
        <p:nvSpPr>
          <p:cNvPr id="6" name="Google Shape;114;p20"/>
          <p:cNvSpPr txBox="1"/>
          <p:nvPr/>
        </p:nvSpPr>
        <p:spPr>
          <a:xfrm>
            <a:off x="4724087" y="2379739"/>
            <a:ext cx="3447914" cy="600134"/>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cs" sz="1800" b="1" dirty="0">
                <a:solidFill>
                  <a:schemeClr val="dk1"/>
                </a:solidFill>
                <a:highlight>
                  <a:schemeClr val="lt1"/>
                </a:highlight>
                <a:latin typeface="+mn-lt"/>
                <a:ea typeface="Calibri"/>
                <a:cs typeface="Calibri"/>
                <a:sym typeface="Calibri"/>
              </a:rPr>
              <a:t>Aktivita 6: Přepínání emocí</a:t>
            </a:r>
          </a:p>
        </p:txBody>
      </p:sp>
      <p:pic>
        <p:nvPicPr>
          <p:cNvPr id="4" name="Obrázek 3"/>
          <p:cNvPicPr>
            <a:picLocks noChangeAspect="1"/>
          </p:cNvPicPr>
          <p:nvPr/>
        </p:nvPicPr>
        <p:blipFill>
          <a:blip r:embed="rId4"/>
          <a:stretch>
            <a:fillRect/>
          </a:stretch>
        </p:blipFill>
        <p:spPr>
          <a:xfrm>
            <a:off x="1042476" y="1306773"/>
            <a:ext cx="2746066" cy="2746066"/>
          </a:xfrm>
          <a:prstGeom prst="rect">
            <a:avLst/>
          </a:prstGeom>
        </p:spPr>
      </p:pic>
      <p:sp>
        <p:nvSpPr>
          <p:cNvPr id="8" name="Google Shape;83;p2">
            <a:extLst>
              <a:ext uri="{FF2B5EF4-FFF2-40B4-BE49-F238E27FC236}">
                <a16:creationId xmlns="" xmlns:a16="http://schemas.microsoft.com/office/drawing/2014/main" id="{A7D6EEB7-E005-DC46-B558-3326C6131540}"/>
              </a:ext>
            </a:extLst>
          </p:cNvPr>
          <p:cNvSpPr/>
          <p:nvPr/>
        </p:nvSpPr>
        <p:spPr>
          <a:xfrm>
            <a:off x="-1" y="4549670"/>
            <a:ext cx="612253" cy="387370"/>
          </a:xfrm>
          <a:prstGeom prst="rect">
            <a:avLst/>
          </a:prstGeom>
          <a:solidFill>
            <a:srgbClr val="F14399"/>
          </a:solidFill>
          <a:ln>
            <a:noFill/>
          </a:ln>
        </p:spPr>
        <p:txBody>
          <a:bodyPr spcFirstLastPara="1" wrap="square" lIns="91425" tIns="45700" rIns="91425" bIns="45700" anchor="ctr" anchorCtr="0">
            <a:noAutofit/>
          </a:bodyPr>
          <a:lstStyle/>
          <a:p>
            <a:pPr algn="ctr"/>
            <a:endParaRPr>
              <a:solidFill>
                <a:srgbClr val="176081"/>
              </a:solidFill>
            </a:endParaRPr>
          </a:p>
        </p:txBody>
      </p:sp>
      <p:sp>
        <p:nvSpPr>
          <p:cNvPr id="9" name="Google Shape;84;p2">
            <a:extLst>
              <a:ext uri="{FF2B5EF4-FFF2-40B4-BE49-F238E27FC236}">
                <a16:creationId xmlns="" xmlns:a16="http://schemas.microsoft.com/office/drawing/2014/main" id="{F1E90AD0-5BB0-EB42-8F69-BBD205B28F74}"/>
              </a:ext>
            </a:extLst>
          </p:cNvPr>
          <p:cNvSpPr txBox="1"/>
          <p:nvPr/>
        </p:nvSpPr>
        <p:spPr>
          <a:xfrm>
            <a:off x="200973" y="4597943"/>
            <a:ext cx="374904" cy="261570"/>
          </a:xfrm>
          <a:prstGeom prst="rect">
            <a:avLst/>
          </a:prstGeom>
          <a:noFill/>
          <a:ln>
            <a:noFill/>
          </a:ln>
        </p:spPr>
        <p:txBody>
          <a:bodyPr spcFirstLastPara="1" wrap="square" lIns="91425" tIns="45700" rIns="91425" bIns="45700" anchor="t" anchorCtr="0">
            <a:spAutoFit/>
          </a:bodyPr>
          <a:lstStyle/>
          <a:p>
            <a:pPr algn="r"/>
            <a:r>
              <a:rPr lang="cs-CZ" sz="1100" dirty="0">
                <a:solidFill>
                  <a:srgbClr val="FFFFFF"/>
                </a:solidFill>
              </a:rPr>
              <a:t>13</a:t>
            </a:r>
            <a:endParaRPr dirty="0"/>
          </a:p>
        </p:txBody>
      </p:sp>
    </p:spTree>
    <p:extLst>
      <p:ext uri="{BB962C8B-B14F-4D97-AF65-F5344CB8AC3E}">
        <p14:creationId xmlns:p14="http://schemas.microsoft.com/office/powerpoint/2010/main" val="1369867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73"/>
        <p:cNvGrpSpPr/>
        <p:nvPr/>
      </p:nvGrpSpPr>
      <p:grpSpPr>
        <a:xfrm>
          <a:off x="0" y="0"/>
          <a:ext cx="0" cy="0"/>
          <a:chOff x="0" y="0"/>
          <a:chExt cx="0" cy="0"/>
        </a:xfrm>
      </p:grpSpPr>
      <p:sp>
        <p:nvSpPr>
          <p:cNvPr id="74" name="Google Shape;74;p16"/>
          <p:cNvSpPr txBox="1"/>
          <p:nvPr/>
        </p:nvSpPr>
        <p:spPr>
          <a:xfrm>
            <a:off x="3334998" y="626907"/>
            <a:ext cx="5144323" cy="641647"/>
          </a:xfrm>
          <a:prstGeom prst="rect">
            <a:avLst/>
          </a:prstGeom>
          <a:noFill/>
          <a:ln>
            <a:noFill/>
          </a:ln>
        </p:spPr>
        <p:txBody>
          <a:bodyPr spcFirstLastPara="1" wrap="square" lIns="101575" tIns="101575" rIns="101575" bIns="101575" anchor="t" anchorCtr="0">
            <a:noAutofit/>
          </a:bodyPr>
          <a:lstStyle/>
          <a:p>
            <a:pPr marL="0" lvl="0" indent="0" algn="r" rtl="0">
              <a:spcBef>
                <a:spcPts val="0"/>
              </a:spcBef>
              <a:spcAft>
                <a:spcPts val="0"/>
              </a:spcAft>
              <a:buNone/>
            </a:pPr>
            <a:r>
              <a:rPr lang="cs" sz="2200" b="1" dirty="0">
                <a:solidFill>
                  <a:schemeClr val="tx1"/>
                </a:solidFill>
              </a:rPr>
              <a:t>Emoce a kamarádství</a:t>
            </a:r>
            <a:endParaRPr sz="2200" b="1" dirty="0">
              <a:solidFill>
                <a:schemeClr val="tx1"/>
              </a:solidFill>
            </a:endParaRPr>
          </a:p>
        </p:txBody>
      </p:sp>
      <p:sp>
        <p:nvSpPr>
          <p:cNvPr id="4" name="Google Shape;83;p2">
            <a:extLst>
              <a:ext uri="{FF2B5EF4-FFF2-40B4-BE49-F238E27FC236}">
                <a16:creationId xmlns="" xmlns:a16="http://schemas.microsoft.com/office/drawing/2014/main" id="{87533CE1-AE80-EC49-8ACF-610F2EAAFE5D}"/>
              </a:ext>
            </a:extLst>
          </p:cNvPr>
          <p:cNvSpPr/>
          <p:nvPr/>
        </p:nvSpPr>
        <p:spPr>
          <a:xfrm>
            <a:off x="-1" y="4549670"/>
            <a:ext cx="612253" cy="387370"/>
          </a:xfrm>
          <a:prstGeom prst="rect">
            <a:avLst/>
          </a:prstGeom>
          <a:solidFill>
            <a:srgbClr val="F14399"/>
          </a:solidFill>
          <a:ln>
            <a:noFill/>
          </a:ln>
        </p:spPr>
        <p:txBody>
          <a:bodyPr spcFirstLastPara="1" wrap="square" lIns="91425" tIns="45700" rIns="91425" bIns="45700" anchor="ctr" anchorCtr="0">
            <a:noAutofit/>
          </a:bodyPr>
          <a:lstStyle/>
          <a:p>
            <a:pPr algn="ctr"/>
            <a:endParaRPr>
              <a:solidFill>
                <a:srgbClr val="176081"/>
              </a:solidFill>
            </a:endParaRPr>
          </a:p>
        </p:txBody>
      </p:sp>
      <p:sp>
        <p:nvSpPr>
          <p:cNvPr id="5" name="Google Shape;84;p2">
            <a:extLst>
              <a:ext uri="{FF2B5EF4-FFF2-40B4-BE49-F238E27FC236}">
                <a16:creationId xmlns="" xmlns:a16="http://schemas.microsoft.com/office/drawing/2014/main" id="{F0ECE115-4A95-A04E-B64E-B2B57294CB8E}"/>
              </a:ext>
            </a:extLst>
          </p:cNvPr>
          <p:cNvSpPr txBox="1"/>
          <p:nvPr/>
        </p:nvSpPr>
        <p:spPr>
          <a:xfrm>
            <a:off x="200973" y="4597943"/>
            <a:ext cx="374904" cy="261570"/>
          </a:xfrm>
          <a:prstGeom prst="rect">
            <a:avLst/>
          </a:prstGeom>
          <a:noFill/>
          <a:ln>
            <a:noFill/>
          </a:ln>
        </p:spPr>
        <p:txBody>
          <a:bodyPr spcFirstLastPara="1" wrap="square" lIns="91425" tIns="45700" rIns="91425" bIns="45700" anchor="t" anchorCtr="0">
            <a:spAutoFit/>
          </a:bodyPr>
          <a:lstStyle/>
          <a:p>
            <a:pPr algn="r"/>
            <a:r>
              <a:rPr lang="cs-CZ" sz="1100" dirty="0">
                <a:solidFill>
                  <a:srgbClr val="FFFFFF"/>
                </a:solidFill>
              </a:rPr>
              <a:t>14</a:t>
            </a:r>
            <a:endParaRPr dirty="0"/>
          </a:p>
        </p:txBody>
      </p:sp>
      <p:pic>
        <p:nvPicPr>
          <p:cNvPr id="9" name="Obrázek 8"/>
          <p:cNvPicPr>
            <a:picLocks noChangeAspect="1"/>
          </p:cNvPicPr>
          <p:nvPr/>
        </p:nvPicPr>
        <p:blipFill rotWithShape="1">
          <a:blip r:embed="rId4"/>
          <a:srcRect l="4111" r="12123"/>
          <a:stretch/>
        </p:blipFill>
        <p:spPr>
          <a:xfrm>
            <a:off x="926821" y="1400993"/>
            <a:ext cx="3744000" cy="2510375"/>
          </a:xfrm>
          <a:prstGeom prst="rect">
            <a:avLst/>
          </a:prstGeom>
        </p:spPr>
      </p:pic>
      <p:sp>
        <p:nvSpPr>
          <p:cNvPr id="7" name="Google Shape;114;p20">
            <a:extLst>
              <a:ext uri="{FF2B5EF4-FFF2-40B4-BE49-F238E27FC236}">
                <a16:creationId xmlns="" xmlns:a16="http://schemas.microsoft.com/office/drawing/2014/main" id="{871FD513-3D65-F740-9378-4900E8623031}"/>
              </a:ext>
            </a:extLst>
          </p:cNvPr>
          <p:cNvSpPr txBox="1"/>
          <p:nvPr/>
        </p:nvSpPr>
        <p:spPr>
          <a:xfrm>
            <a:off x="5276820" y="2286194"/>
            <a:ext cx="1087611" cy="553968"/>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cs" sz="1600" b="1" dirty="0">
                <a:solidFill>
                  <a:schemeClr val="dk1"/>
                </a:solidFill>
                <a:highlight>
                  <a:schemeClr val="lt1"/>
                </a:highlight>
                <a:latin typeface="+mn-lt"/>
                <a:ea typeface="Calibri"/>
                <a:cs typeface="Calibri"/>
                <a:sym typeface="Calibri"/>
              </a:rPr>
              <a:t>Diskuse</a:t>
            </a:r>
          </a:p>
        </p:txBody>
      </p:sp>
    </p:spTree>
    <p:extLst>
      <p:ext uri="{BB962C8B-B14F-4D97-AF65-F5344CB8AC3E}">
        <p14:creationId xmlns:p14="http://schemas.microsoft.com/office/powerpoint/2010/main" val="1619537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73"/>
        <p:cNvGrpSpPr/>
        <p:nvPr/>
      </p:nvGrpSpPr>
      <p:grpSpPr>
        <a:xfrm>
          <a:off x="0" y="0"/>
          <a:ext cx="0" cy="0"/>
          <a:chOff x="0" y="0"/>
          <a:chExt cx="0" cy="0"/>
        </a:xfrm>
      </p:grpSpPr>
      <p:sp>
        <p:nvSpPr>
          <p:cNvPr id="74" name="Google Shape;74;p16"/>
          <p:cNvSpPr txBox="1"/>
          <p:nvPr/>
        </p:nvSpPr>
        <p:spPr>
          <a:xfrm>
            <a:off x="3032650" y="571752"/>
            <a:ext cx="5144323" cy="641647"/>
          </a:xfrm>
          <a:prstGeom prst="rect">
            <a:avLst/>
          </a:prstGeom>
          <a:noFill/>
          <a:ln>
            <a:noFill/>
          </a:ln>
        </p:spPr>
        <p:txBody>
          <a:bodyPr spcFirstLastPara="1" wrap="square" lIns="101575" tIns="101575" rIns="101575" bIns="101575" anchor="t" anchorCtr="0">
            <a:noAutofit/>
          </a:bodyPr>
          <a:lstStyle/>
          <a:p>
            <a:pPr marL="0" lvl="0" indent="0" algn="r" rtl="0">
              <a:spcBef>
                <a:spcPts val="0"/>
              </a:spcBef>
              <a:spcAft>
                <a:spcPts val="0"/>
              </a:spcAft>
              <a:buNone/>
            </a:pPr>
            <a:r>
              <a:rPr lang="cs" sz="2200" b="1" dirty="0">
                <a:solidFill>
                  <a:schemeClr val="tx1"/>
                </a:solidFill>
              </a:rPr>
              <a:t>Síť života</a:t>
            </a:r>
            <a:endParaRPr sz="2200" b="1" dirty="0">
              <a:solidFill>
                <a:schemeClr val="tx1"/>
              </a:solidFill>
            </a:endParaRPr>
          </a:p>
        </p:txBody>
      </p:sp>
      <p:sp>
        <p:nvSpPr>
          <p:cNvPr id="13" name="Google Shape;114;p20"/>
          <p:cNvSpPr txBox="1"/>
          <p:nvPr/>
        </p:nvSpPr>
        <p:spPr>
          <a:xfrm>
            <a:off x="5081134" y="2334225"/>
            <a:ext cx="4920657" cy="553968"/>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cs" sz="1600" b="1" dirty="0">
                <a:solidFill>
                  <a:schemeClr val="dk1"/>
                </a:solidFill>
                <a:highlight>
                  <a:schemeClr val="lt1"/>
                </a:highlight>
                <a:latin typeface="Arial" panose="020B0604020202020204" pitchFamily="34" charset="0"/>
                <a:ea typeface="Calibri"/>
                <a:cs typeface="Arial" panose="020B0604020202020204" pitchFamily="34" charset="0"/>
                <a:sym typeface="Calibri"/>
              </a:rPr>
              <a:t>Aktivita 7: Síť života</a:t>
            </a:r>
          </a:p>
        </p:txBody>
      </p:sp>
      <p:pic>
        <p:nvPicPr>
          <p:cNvPr id="2" name="Obrázek 1"/>
          <p:cNvPicPr>
            <a:picLocks noChangeAspect="1"/>
          </p:cNvPicPr>
          <p:nvPr/>
        </p:nvPicPr>
        <p:blipFill>
          <a:blip r:embed="rId4"/>
          <a:stretch>
            <a:fillRect/>
          </a:stretch>
        </p:blipFill>
        <p:spPr>
          <a:xfrm>
            <a:off x="820379" y="1448254"/>
            <a:ext cx="3751621" cy="2488576"/>
          </a:xfrm>
          <a:prstGeom prst="rect">
            <a:avLst/>
          </a:prstGeom>
        </p:spPr>
      </p:pic>
      <p:sp>
        <p:nvSpPr>
          <p:cNvPr id="9" name="Google Shape;83;p2">
            <a:extLst>
              <a:ext uri="{FF2B5EF4-FFF2-40B4-BE49-F238E27FC236}">
                <a16:creationId xmlns="" xmlns:a16="http://schemas.microsoft.com/office/drawing/2014/main" id="{B382F7E9-854A-8C49-96E5-0AD1DCF9F967}"/>
              </a:ext>
            </a:extLst>
          </p:cNvPr>
          <p:cNvSpPr/>
          <p:nvPr/>
        </p:nvSpPr>
        <p:spPr>
          <a:xfrm>
            <a:off x="-1" y="4549670"/>
            <a:ext cx="612253" cy="387370"/>
          </a:xfrm>
          <a:prstGeom prst="rect">
            <a:avLst/>
          </a:prstGeom>
          <a:solidFill>
            <a:srgbClr val="F14399"/>
          </a:solidFill>
          <a:ln>
            <a:noFill/>
          </a:ln>
        </p:spPr>
        <p:txBody>
          <a:bodyPr spcFirstLastPara="1" wrap="square" lIns="91425" tIns="45700" rIns="91425" bIns="45700" anchor="ctr" anchorCtr="0">
            <a:noAutofit/>
          </a:bodyPr>
          <a:lstStyle/>
          <a:p>
            <a:pPr algn="ctr"/>
            <a:endParaRPr>
              <a:solidFill>
                <a:srgbClr val="176081"/>
              </a:solidFill>
            </a:endParaRPr>
          </a:p>
        </p:txBody>
      </p:sp>
      <p:sp>
        <p:nvSpPr>
          <p:cNvPr id="10" name="Google Shape;84;p2">
            <a:extLst>
              <a:ext uri="{FF2B5EF4-FFF2-40B4-BE49-F238E27FC236}">
                <a16:creationId xmlns="" xmlns:a16="http://schemas.microsoft.com/office/drawing/2014/main" id="{E5A1F19C-AB16-A04F-A66E-D32597AA575C}"/>
              </a:ext>
            </a:extLst>
          </p:cNvPr>
          <p:cNvSpPr txBox="1"/>
          <p:nvPr/>
        </p:nvSpPr>
        <p:spPr>
          <a:xfrm>
            <a:off x="200973" y="4597943"/>
            <a:ext cx="374904" cy="261570"/>
          </a:xfrm>
          <a:prstGeom prst="rect">
            <a:avLst/>
          </a:prstGeom>
          <a:noFill/>
          <a:ln>
            <a:noFill/>
          </a:ln>
        </p:spPr>
        <p:txBody>
          <a:bodyPr spcFirstLastPara="1" wrap="square" lIns="91425" tIns="45700" rIns="91425" bIns="45700" anchor="t" anchorCtr="0">
            <a:spAutoFit/>
          </a:bodyPr>
          <a:lstStyle/>
          <a:p>
            <a:pPr algn="r"/>
            <a:r>
              <a:rPr lang="cs-CZ" sz="1100" dirty="0">
                <a:solidFill>
                  <a:srgbClr val="FFFFFF"/>
                </a:solidFill>
              </a:rPr>
              <a:t>15</a:t>
            </a:r>
            <a:endParaRPr dirty="0"/>
          </a:p>
        </p:txBody>
      </p:sp>
    </p:spTree>
    <p:extLst>
      <p:ext uri="{BB962C8B-B14F-4D97-AF65-F5344CB8AC3E}">
        <p14:creationId xmlns:p14="http://schemas.microsoft.com/office/powerpoint/2010/main" val="1570561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87"/>
        <p:cNvGrpSpPr/>
        <p:nvPr/>
      </p:nvGrpSpPr>
      <p:grpSpPr>
        <a:xfrm>
          <a:off x="0" y="0"/>
          <a:ext cx="0" cy="0"/>
          <a:chOff x="0" y="0"/>
          <a:chExt cx="0" cy="0"/>
        </a:xfrm>
      </p:grpSpPr>
      <p:sp>
        <p:nvSpPr>
          <p:cNvPr id="188" name="Google Shape;188;p28"/>
          <p:cNvSpPr txBox="1"/>
          <p:nvPr/>
        </p:nvSpPr>
        <p:spPr>
          <a:xfrm>
            <a:off x="3633219" y="596618"/>
            <a:ext cx="4876639" cy="1141800"/>
          </a:xfrm>
          <a:prstGeom prst="rect">
            <a:avLst/>
          </a:prstGeom>
          <a:noFill/>
          <a:ln>
            <a:noFill/>
          </a:ln>
        </p:spPr>
        <p:txBody>
          <a:bodyPr spcFirstLastPara="1" wrap="square" lIns="101575" tIns="101575" rIns="101575" bIns="101575" anchor="t" anchorCtr="0">
            <a:noAutofit/>
          </a:bodyPr>
          <a:lstStyle/>
          <a:p>
            <a:pPr marL="0" lvl="0" indent="0" algn="r" rtl="0">
              <a:spcBef>
                <a:spcPts val="0"/>
              </a:spcBef>
              <a:spcAft>
                <a:spcPts val="0"/>
              </a:spcAft>
              <a:buNone/>
            </a:pPr>
            <a:r>
              <a:rPr lang="cs-CZ" sz="2200" b="1" dirty="0">
                <a:solidFill>
                  <a:schemeClr val="tx1"/>
                </a:solidFill>
              </a:rPr>
              <a:t>Závěrečná reflexe, </a:t>
            </a:r>
            <a:r>
              <a:rPr lang="cs-CZ" sz="2200" b="1" dirty="0" err="1">
                <a:solidFill>
                  <a:schemeClr val="tx1"/>
                </a:solidFill>
              </a:rPr>
              <a:t>hashtagy</a:t>
            </a:r>
            <a:endParaRPr sz="2200" b="1" dirty="0">
              <a:solidFill>
                <a:schemeClr val="tx1"/>
              </a:solidFill>
            </a:endParaRPr>
          </a:p>
          <a:p>
            <a:pPr marL="0" lvl="0" indent="0" algn="r" rtl="0">
              <a:spcBef>
                <a:spcPts val="0"/>
              </a:spcBef>
              <a:spcAft>
                <a:spcPts val="0"/>
              </a:spcAft>
              <a:buNone/>
            </a:pPr>
            <a:endParaRPr sz="2200" b="1" dirty="0">
              <a:solidFill>
                <a:schemeClr val="tx1"/>
              </a:solidFill>
            </a:endParaRPr>
          </a:p>
        </p:txBody>
      </p:sp>
      <p:sp>
        <p:nvSpPr>
          <p:cNvPr id="190" name="Google Shape;190;p28"/>
          <p:cNvSpPr txBox="1"/>
          <p:nvPr/>
        </p:nvSpPr>
        <p:spPr>
          <a:xfrm>
            <a:off x="3309016" y="1821473"/>
            <a:ext cx="5493622" cy="1107965"/>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cs-CZ" sz="2000" dirty="0">
                <a:solidFill>
                  <a:schemeClr val="tx1"/>
                </a:solidFill>
              </a:rPr>
              <a:t>Jaké </a:t>
            </a:r>
            <a:r>
              <a:rPr lang="cs-CZ" sz="2000" dirty="0" err="1">
                <a:solidFill>
                  <a:schemeClr val="tx1"/>
                </a:solidFill>
              </a:rPr>
              <a:t>hashtagy</a:t>
            </a:r>
            <a:r>
              <a:rPr lang="cs-CZ" sz="2000" dirty="0">
                <a:solidFill>
                  <a:schemeClr val="tx1"/>
                </a:solidFill>
              </a:rPr>
              <a:t> podle vás vyjadřují </a:t>
            </a:r>
          </a:p>
          <a:p>
            <a:pPr marL="0" lvl="0" indent="0" algn="ctr" rtl="0">
              <a:lnSpc>
                <a:spcPct val="150000"/>
              </a:lnSpc>
              <a:spcBef>
                <a:spcPts val="0"/>
              </a:spcBef>
              <a:spcAft>
                <a:spcPts val="0"/>
              </a:spcAft>
              <a:buNone/>
            </a:pPr>
            <a:r>
              <a:rPr lang="cs-CZ" sz="2000" dirty="0">
                <a:solidFill>
                  <a:schemeClr val="tx1"/>
                </a:solidFill>
              </a:rPr>
              <a:t>dnešní dvouhodinovku?</a:t>
            </a:r>
            <a:endParaRPr sz="2000" dirty="0">
              <a:solidFill>
                <a:schemeClr val="tx1"/>
              </a:solidFill>
            </a:endParaRPr>
          </a:p>
        </p:txBody>
      </p:sp>
      <p:sp>
        <p:nvSpPr>
          <p:cNvPr id="4" name="Google Shape;114;p20"/>
          <p:cNvSpPr txBox="1"/>
          <p:nvPr/>
        </p:nvSpPr>
        <p:spPr>
          <a:xfrm>
            <a:off x="3633219" y="3333765"/>
            <a:ext cx="4920657" cy="553968"/>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cs" sz="1600" b="1" dirty="0">
                <a:solidFill>
                  <a:schemeClr val="dk1"/>
                </a:solidFill>
                <a:highlight>
                  <a:schemeClr val="lt1"/>
                </a:highlight>
                <a:latin typeface="+mn-lt"/>
                <a:ea typeface="Calibri"/>
                <a:cs typeface="Calibri"/>
                <a:sym typeface="Calibri"/>
              </a:rPr>
              <a:t>Aktivita 8: Hashtagy</a:t>
            </a:r>
          </a:p>
        </p:txBody>
      </p:sp>
      <p:pic>
        <p:nvPicPr>
          <p:cNvPr id="7" name="Obrázek 6"/>
          <p:cNvPicPr>
            <a:picLocks noChangeAspect="1"/>
          </p:cNvPicPr>
          <p:nvPr/>
        </p:nvPicPr>
        <p:blipFill>
          <a:blip r:embed="rId4"/>
          <a:stretch>
            <a:fillRect/>
          </a:stretch>
        </p:blipFill>
        <p:spPr>
          <a:xfrm>
            <a:off x="814628" y="1417146"/>
            <a:ext cx="2569830" cy="2569830"/>
          </a:xfrm>
          <a:prstGeom prst="rect">
            <a:avLst/>
          </a:prstGeom>
        </p:spPr>
      </p:pic>
      <p:sp>
        <p:nvSpPr>
          <p:cNvPr id="10" name="Google Shape;83;p2">
            <a:extLst>
              <a:ext uri="{FF2B5EF4-FFF2-40B4-BE49-F238E27FC236}">
                <a16:creationId xmlns="" xmlns:a16="http://schemas.microsoft.com/office/drawing/2014/main" id="{27FB9C49-0060-8A45-B057-E3061B92AA3D}"/>
              </a:ext>
            </a:extLst>
          </p:cNvPr>
          <p:cNvSpPr/>
          <p:nvPr/>
        </p:nvSpPr>
        <p:spPr>
          <a:xfrm>
            <a:off x="-1" y="4549670"/>
            <a:ext cx="612253" cy="387370"/>
          </a:xfrm>
          <a:prstGeom prst="rect">
            <a:avLst/>
          </a:prstGeom>
          <a:solidFill>
            <a:srgbClr val="F14399"/>
          </a:solidFill>
          <a:ln>
            <a:noFill/>
          </a:ln>
        </p:spPr>
        <p:txBody>
          <a:bodyPr spcFirstLastPara="1" wrap="square" lIns="91425" tIns="45700" rIns="91425" bIns="45700" anchor="ctr" anchorCtr="0">
            <a:noAutofit/>
          </a:bodyPr>
          <a:lstStyle/>
          <a:p>
            <a:pPr algn="ctr"/>
            <a:endParaRPr>
              <a:solidFill>
                <a:srgbClr val="176081"/>
              </a:solidFill>
            </a:endParaRPr>
          </a:p>
        </p:txBody>
      </p:sp>
      <p:sp>
        <p:nvSpPr>
          <p:cNvPr id="11" name="Google Shape;84;p2">
            <a:extLst>
              <a:ext uri="{FF2B5EF4-FFF2-40B4-BE49-F238E27FC236}">
                <a16:creationId xmlns="" xmlns:a16="http://schemas.microsoft.com/office/drawing/2014/main" id="{52527454-7B76-5C42-BFDF-D38E730D6A3A}"/>
              </a:ext>
            </a:extLst>
          </p:cNvPr>
          <p:cNvSpPr txBox="1"/>
          <p:nvPr/>
        </p:nvSpPr>
        <p:spPr>
          <a:xfrm>
            <a:off x="200973" y="4597943"/>
            <a:ext cx="374904" cy="261570"/>
          </a:xfrm>
          <a:prstGeom prst="rect">
            <a:avLst/>
          </a:prstGeom>
          <a:noFill/>
          <a:ln>
            <a:noFill/>
          </a:ln>
        </p:spPr>
        <p:txBody>
          <a:bodyPr spcFirstLastPara="1" wrap="square" lIns="91425" tIns="45700" rIns="91425" bIns="45700" anchor="t" anchorCtr="0">
            <a:spAutoFit/>
          </a:bodyPr>
          <a:lstStyle/>
          <a:p>
            <a:pPr algn="r"/>
            <a:r>
              <a:rPr lang="cs-CZ" sz="1100" dirty="0">
                <a:solidFill>
                  <a:srgbClr val="FFFFFF"/>
                </a:solidFill>
              </a:rPr>
              <a:t>16</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65"/>
        <p:cNvGrpSpPr/>
        <p:nvPr/>
      </p:nvGrpSpPr>
      <p:grpSpPr>
        <a:xfrm>
          <a:off x="0" y="0"/>
          <a:ext cx="0" cy="0"/>
          <a:chOff x="0" y="0"/>
          <a:chExt cx="0" cy="0"/>
        </a:xfrm>
      </p:grpSpPr>
      <p:sp>
        <p:nvSpPr>
          <p:cNvPr id="166" name="Google Shape;166;p11"/>
          <p:cNvSpPr txBox="1"/>
          <p:nvPr/>
        </p:nvSpPr>
        <p:spPr>
          <a:xfrm>
            <a:off x="0" y="909011"/>
            <a:ext cx="9144000" cy="3325478"/>
          </a:xfrm>
          <a:prstGeom prst="rect">
            <a:avLst/>
          </a:prstGeom>
          <a:noFill/>
          <a:ln>
            <a:noFill/>
          </a:ln>
        </p:spPr>
        <p:txBody>
          <a:bodyPr spcFirstLastPara="1" wrap="square" lIns="91425" tIns="91425" rIns="91425" bIns="91425" anchor="t" anchorCtr="0">
            <a:noAutofit/>
          </a:bodyPr>
          <a:lstStyle/>
          <a:p>
            <a:pPr marL="457200" indent="-342900" algn="ctr">
              <a:lnSpc>
                <a:spcPct val="115000"/>
              </a:lnSpc>
              <a:buClr>
                <a:srgbClr val="595959"/>
              </a:buClr>
              <a:buSzPts val="1800"/>
            </a:pPr>
            <a:r>
              <a:rPr lang="cs-CZ" sz="1600" dirty="0">
                <a:solidFill>
                  <a:srgbClr val="595959"/>
                </a:solidFill>
              </a:rPr>
              <a:t>     </a:t>
            </a:r>
            <a:r>
              <a:rPr lang="cs-CZ" sz="2000" dirty="0"/>
              <a:t>Modul 7 </a:t>
            </a:r>
            <a:r>
              <a:rPr lang="cs-CZ" sz="2000" b="1" dirty="0"/>
              <a:t>Emoce a jak s nimi zacházet</a:t>
            </a:r>
            <a:endParaRPr sz="2000" b="1" dirty="0"/>
          </a:p>
          <a:p>
            <a:pPr marL="457200" indent="-342900" algn="ctr">
              <a:lnSpc>
                <a:spcPct val="115000"/>
              </a:lnSpc>
              <a:buClr>
                <a:srgbClr val="595959"/>
              </a:buClr>
              <a:buSzPts val="1800"/>
            </a:pPr>
            <a:endParaRPr sz="1600" dirty="0"/>
          </a:p>
          <a:p>
            <a:pPr marL="457200" indent="-342900" algn="ctr">
              <a:lnSpc>
                <a:spcPct val="115000"/>
              </a:lnSpc>
              <a:buClr>
                <a:srgbClr val="595959"/>
              </a:buClr>
              <a:buSzPts val="1800"/>
            </a:pPr>
            <a:r>
              <a:rPr lang="cs-CZ" sz="1600" dirty="0"/>
              <a:t>je součástí vzdělávacího programu </a:t>
            </a:r>
            <a:r>
              <a:rPr lang="cs-CZ" sz="1600" b="1" dirty="0">
                <a:solidFill>
                  <a:srgbClr val="F14399"/>
                </a:solidFill>
              </a:rPr>
              <a:t>Hlava v pohodě</a:t>
            </a:r>
            <a:r>
              <a:rPr lang="cs-CZ" sz="1600" dirty="0">
                <a:solidFill>
                  <a:srgbClr val="F14399"/>
                </a:solidFill>
              </a:rPr>
              <a:t> </a:t>
            </a:r>
            <a:endParaRPr dirty="0">
              <a:solidFill>
                <a:srgbClr val="F14399"/>
              </a:solidFill>
            </a:endParaRPr>
          </a:p>
          <a:p>
            <a:pPr marL="457200" indent="-342900" algn="ctr">
              <a:lnSpc>
                <a:spcPct val="115000"/>
              </a:lnSpc>
              <a:buClr>
                <a:srgbClr val="595959"/>
              </a:buClr>
              <a:buSzPts val="1800"/>
            </a:pPr>
            <a:endParaRPr sz="1600" dirty="0"/>
          </a:p>
          <a:p>
            <a:pPr marL="457200" indent="-342900" algn="ctr">
              <a:lnSpc>
                <a:spcPct val="115000"/>
              </a:lnSpc>
              <a:buClr>
                <a:srgbClr val="595959"/>
              </a:buClr>
              <a:buSzPts val="1800"/>
            </a:pPr>
            <a:endParaRPr sz="1600" dirty="0"/>
          </a:p>
          <a:p>
            <a:pPr marL="457200" indent="-342900" algn="ctr">
              <a:lnSpc>
                <a:spcPct val="115000"/>
              </a:lnSpc>
              <a:buClr>
                <a:srgbClr val="595959"/>
              </a:buClr>
              <a:buSzPts val="1800"/>
            </a:pPr>
            <a:r>
              <a:rPr lang="cs-CZ" sz="1600" dirty="0"/>
              <a:t>Další moduly, </a:t>
            </a:r>
            <a:r>
              <a:rPr lang="cs-CZ" sz="1600" dirty="0" err="1"/>
              <a:t>podcasty</a:t>
            </a:r>
            <a:r>
              <a:rPr lang="cs-CZ" sz="1600" dirty="0"/>
              <a:t> a zajímavé informace najdete na</a:t>
            </a:r>
            <a:r>
              <a:rPr lang="cs-CZ" sz="1600" dirty="0">
                <a:solidFill>
                  <a:schemeClr val="tx1"/>
                </a:solidFill>
              </a:rPr>
              <a:t>:</a:t>
            </a:r>
            <a:r>
              <a:rPr lang="cs-CZ" sz="1600" dirty="0">
                <a:solidFill>
                  <a:srgbClr val="F14399"/>
                </a:solidFill>
              </a:rPr>
              <a:t> </a:t>
            </a:r>
            <a:r>
              <a:rPr lang="cs-CZ" sz="1600" u="sng" dirty="0">
                <a:solidFill>
                  <a:srgbClr val="F14399"/>
                </a:solidFill>
                <a:hlinkClick r:id="rId4">
                  <a:extLst>
                    <a:ext uri="{A12FA001-AC4F-418D-AE19-62706E023703}">
                      <ahyp:hlinkClr xmlns="" xmlns:ahyp="http://schemas.microsoft.com/office/drawing/2018/hyperlinkcolor" val="tx"/>
                    </a:ext>
                  </a:extLst>
                </a:hlinkClick>
              </a:rPr>
              <a:t>http://www.hlava-v-pohode.cz</a:t>
            </a:r>
            <a:endParaRPr sz="1600" dirty="0">
              <a:solidFill>
                <a:srgbClr val="F14399"/>
              </a:solidFill>
            </a:endParaRPr>
          </a:p>
          <a:p>
            <a:pPr marL="457200" indent="-342900">
              <a:lnSpc>
                <a:spcPct val="115000"/>
              </a:lnSpc>
              <a:buClr>
                <a:srgbClr val="595959"/>
              </a:buClr>
              <a:buSzPts val="1800"/>
            </a:pPr>
            <a:endParaRPr sz="1600" dirty="0">
              <a:solidFill>
                <a:srgbClr val="F09431"/>
              </a:solidFill>
            </a:endParaRPr>
          </a:p>
          <a:p>
            <a:pPr marL="457200" indent="-342900" algn="ctr">
              <a:lnSpc>
                <a:spcPct val="115000"/>
              </a:lnSpc>
              <a:buClr>
                <a:srgbClr val="595959"/>
              </a:buClr>
              <a:buSzPts val="1800"/>
            </a:pPr>
            <a:endParaRPr sz="1600" dirty="0"/>
          </a:p>
          <a:p>
            <a:pPr marL="457200" indent="-342900" algn="ctr">
              <a:lnSpc>
                <a:spcPct val="115000"/>
              </a:lnSpc>
              <a:buClr>
                <a:srgbClr val="595959"/>
              </a:buClr>
              <a:buSzPts val="1800"/>
            </a:pPr>
            <a:endParaRPr sz="1600" dirty="0"/>
          </a:p>
          <a:p>
            <a:pPr marL="457200" indent="-342900" algn="ctr">
              <a:lnSpc>
                <a:spcPct val="115000"/>
              </a:lnSpc>
              <a:buClr>
                <a:srgbClr val="595959"/>
              </a:buClr>
              <a:buSzPts val="1800"/>
            </a:pPr>
            <a:r>
              <a:rPr lang="cs-CZ" sz="1600" dirty="0"/>
              <a:t>Projekt Hlava v pohodě je financován z Fondů EHP/Norska 2014 – 2021</a:t>
            </a:r>
            <a:endParaRPr dirty="0"/>
          </a:p>
          <a:p>
            <a:pPr marL="457200" indent="-342900" algn="ctr">
              <a:lnSpc>
                <a:spcPct val="115000"/>
              </a:lnSpc>
              <a:buClr>
                <a:srgbClr val="595959"/>
              </a:buClr>
              <a:buSzPts val="1800"/>
            </a:pPr>
            <a:endParaRPr sz="800" dirty="0"/>
          </a:p>
          <a:p>
            <a:pPr marL="457200" indent="-342900" algn="ctr">
              <a:lnSpc>
                <a:spcPct val="115000"/>
              </a:lnSpc>
              <a:buClr>
                <a:srgbClr val="595959"/>
              </a:buClr>
              <a:buSzPts val="1800"/>
            </a:pPr>
            <a:r>
              <a:rPr lang="cs-CZ" sz="1600" dirty="0"/>
              <a:t>Registrační číslo žádosti: ZD-MGS1-014</a:t>
            </a:r>
            <a:endParaRPr sz="1600" dirty="0"/>
          </a:p>
          <a:p>
            <a:pPr marL="457200" indent="-342900">
              <a:lnSpc>
                <a:spcPct val="115000"/>
              </a:lnSpc>
              <a:buClr>
                <a:srgbClr val="595959"/>
              </a:buClr>
              <a:buSzPts val="1800"/>
            </a:pPr>
            <a:endParaRPr sz="1600" dirty="0">
              <a:solidFill>
                <a:srgbClr val="595959"/>
              </a:solidFill>
              <a:latin typeface="Trebuchet MS"/>
              <a:ea typeface="Trebuchet MS"/>
              <a:cs typeface="Trebuchet MS"/>
              <a:sym typeface="Trebuchet MS"/>
            </a:endParaRPr>
          </a:p>
        </p:txBody>
      </p:sp>
      <p:sp>
        <p:nvSpPr>
          <p:cNvPr id="5" name="Google Shape;83;p2">
            <a:extLst>
              <a:ext uri="{FF2B5EF4-FFF2-40B4-BE49-F238E27FC236}">
                <a16:creationId xmlns="" xmlns:a16="http://schemas.microsoft.com/office/drawing/2014/main" id="{79BE13C4-0725-B242-8C41-AECCBCE574E0}"/>
              </a:ext>
            </a:extLst>
          </p:cNvPr>
          <p:cNvSpPr/>
          <p:nvPr/>
        </p:nvSpPr>
        <p:spPr>
          <a:xfrm>
            <a:off x="-1" y="4549670"/>
            <a:ext cx="612253" cy="387370"/>
          </a:xfrm>
          <a:prstGeom prst="rect">
            <a:avLst/>
          </a:prstGeom>
          <a:solidFill>
            <a:srgbClr val="F14399"/>
          </a:solidFill>
          <a:ln>
            <a:noFill/>
          </a:ln>
        </p:spPr>
        <p:txBody>
          <a:bodyPr spcFirstLastPara="1" wrap="square" lIns="91425" tIns="45700" rIns="91425" bIns="45700" anchor="ctr" anchorCtr="0">
            <a:noAutofit/>
          </a:bodyPr>
          <a:lstStyle/>
          <a:p>
            <a:pPr algn="ctr"/>
            <a:endParaRPr>
              <a:solidFill>
                <a:srgbClr val="176081"/>
              </a:solidFill>
            </a:endParaRPr>
          </a:p>
        </p:txBody>
      </p:sp>
      <p:sp>
        <p:nvSpPr>
          <p:cNvPr id="6" name="Google Shape;84;p2">
            <a:extLst>
              <a:ext uri="{FF2B5EF4-FFF2-40B4-BE49-F238E27FC236}">
                <a16:creationId xmlns="" xmlns:a16="http://schemas.microsoft.com/office/drawing/2014/main" id="{FF6813AC-FC96-0D40-9B5F-2A4625FADFBF}"/>
              </a:ext>
            </a:extLst>
          </p:cNvPr>
          <p:cNvSpPr txBox="1"/>
          <p:nvPr/>
        </p:nvSpPr>
        <p:spPr>
          <a:xfrm>
            <a:off x="200973" y="4597943"/>
            <a:ext cx="374904" cy="261570"/>
          </a:xfrm>
          <a:prstGeom prst="rect">
            <a:avLst/>
          </a:prstGeom>
          <a:noFill/>
          <a:ln>
            <a:noFill/>
          </a:ln>
        </p:spPr>
        <p:txBody>
          <a:bodyPr spcFirstLastPara="1" wrap="square" lIns="91425" tIns="45700" rIns="91425" bIns="45700" anchor="t" anchorCtr="0">
            <a:spAutoFit/>
          </a:bodyPr>
          <a:lstStyle/>
          <a:p>
            <a:pPr algn="r"/>
            <a:r>
              <a:rPr lang="cs-CZ" sz="1100" dirty="0">
                <a:solidFill>
                  <a:srgbClr val="FFFFFF"/>
                </a:solidFill>
              </a:rPr>
              <a:t>17</a:t>
            </a:r>
            <a:endParaRPr dirty="0"/>
          </a:p>
        </p:txBody>
      </p:sp>
    </p:spTree>
    <p:extLst>
      <p:ext uri="{BB962C8B-B14F-4D97-AF65-F5344CB8AC3E}">
        <p14:creationId xmlns:p14="http://schemas.microsoft.com/office/powerpoint/2010/main" val="1644504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2" name="Google Shape;62;p2"/>
          <p:cNvSpPr txBox="1"/>
          <p:nvPr/>
        </p:nvSpPr>
        <p:spPr>
          <a:xfrm>
            <a:off x="6270225" y="757875"/>
            <a:ext cx="2248200" cy="796800"/>
          </a:xfrm>
          <a:prstGeom prst="rect">
            <a:avLst/>
          </a:prstGeom>
          <a:noFill/>
          <a:ln>
            <a:noFill/>
          </a:ln>
        </p:spPr>
        <p:txBody>
          <a:bodyPr spcFirstLastPara="1" wrap="square" lIns="101575" tIns="101575" rIns="101575" bIns="101575" anchor="t" anchorCtr="0">
            <a:noAutofit/>
          </a:bodyPr>
          <a:lstStyle/>
          <a:p>
            <a:pPr algn="r">
              <a:buSzPts val="2000"/>
            </a:pPr>
            <a:r>
              <a:rPr lang="cs-CZ" sz="2000" b="1">
                <a:solidFill>
                  <a:srgbClr val="FFFFFF"/>
                </a:solidFill>
                <a:highlight>
                  <a:srgbClr val="176081"/>
                </a:highlight>
              </a:rPr>
              <a:t> </a:t>
            </a:r>
            <a:endParaRPr sz="2000" b="1">
              <a:solidFill>
                <a:srgbClr val="FFFFFF"/>
              </a:solidFill>
              <a:highlight>
                <a:srgbClr val="176081"/>
              </a:highlight>
            </a:endParaRPr>
          </a:p>
        </p:txBody>
      </p:sp>
      <p:sp>
        <p:nvSpPr>
          <p:cNvPr id="63" name="Google Shape;63;p2"/>
          <p:cNvSpPr txBox="1"/>
          <p:nvPr/>
        </p:nvSpPr>
        <p:spPr>
          <a:xfrm>
            <a:off x="3650100" y="757875"/>
            <a:ext cx="2453100" cy="1141800"/>
          </a:xfrm>
          <a:prstGeom prst="rect">
            <a:avLst/>
          </a:prstGeom>
          <a:noFill/>
          <a:ln>
            <a:noFill/>
          </a:ln>
        </p:spPr>
        <p:txBody>
          <a:bodyPr spcFirstLastPara="1" wrap="square" lIns="101575" tIns="101575" rIns="101575" bIns="101575" anchor="t" anchorCtr="0">
            <a:noAutofit/>
          </a:bodyPr>
          <a:lstStyle/>
          <a:p>
            <a:pPr algn="r">
              <a:buSzPts val="3000"/>
            </a:pPr>
            <a:r>
              <a:rPr lang="cs-CZ" sz="3000" b="1">
                <a:solidFill>
                  <a:srgbClr val="FFFFFF"/>
                </a:solidFill>
                <a:highlight>
                  <a:srgbClr val="176081"/>
                </a:highlight>
              </a:rPr>
              <a:t> </a:t>
            </a:r>
            <a:endParaRPr sz="3000" b="1">
              <a:solidFill>
                <a:srgbClr val="FFFFFF"/>
              </a:solidFill>
              <a:highlight>
                <a:srgbClr val="176081"/>
              </a:highlight>
            </a:endParaRPr>
          </a:p>
        </p:txBody>
      </p:sp>
      <p:sp>
        <p:nvSpPr>
          <p:cNvPr id="64" name="Google Shape;64;p2"/>
          <p:cNvSpPr txBox="1"/>
          <p:nvPr/>
        </p:nvSpPr>
        <p:spPr>
          <a:xfrm>
            <a:off x="6053250" y="1523836"/>
            <a:ext cx="2248200" cy="796800"/>
          </a:xfrm>
          <a:prstGeom prst="rect">
            <a:avLst/>
          </a:prstGeom>
          <a:noFill/>
          <a:ln>
            <a:noFill/>
          </a:ln>
        </p:spPr>
        <p:txBody>
          <a:bodyPr spcFirstLastPara="1" wrap="square" lIns="101575" tIns="101575" rIns="101575" bIns="101575" anchor="t" anchorCtr="0">
            <a:noAutofit/>
          </a:bodyPr>
          <a:lstStyle/>
          <a:p>
            <a:pPr algn="r">
              <a:buSzPts val="1500"/>
            </a:pPr>
            <a:r>
              <a:rPr lang="cs-CZ" sz="1500" b="1">
                <a:solidFill>
                  <a:srgbClr val="FFFFFF"/>
                </a:solidFill>
                <a:highlight>
                  <a:srgbClr val="176081"/>
                </a:highlight>
              </a:rPr>
              <a:t> </a:t>
            </a:r>
            <a:endParaRPr sz="1500" b="1">
              <a:solidFill>
                <a:srgbClr val="FFFFFF"/>
              </a:solidFill>
              <a:highlight>
                <a:srgbClr val="176081"/>
              </a:highlight>
            </a:endParaRPr>
          </a:p>
          <a:p>
            <a:pPr algn="r">
              <a:buSzPts val="1500"/>
            </a:pPr>
            <a:r>
              <a:rPr lang="cs-CZ" sz="1500" b="1">
                <a:solidFill>
                  <a:srgbClr val="FFFFFF"/>
                </a:solidFill>
                <a:highlight>
                  <a:srgbClr val="176081"/>
                </a:highlight>
              </a:rPr>
              <a:t> </a:t>
            </a:r>
            <a:endParaRPr sz="1500" b="1">
              <a:solidFill>
                <a:srgbClr val="FFFFFF"/>
              </a:solidFill>
              <a:highlight>
                <a:srgbClr val="176081"/>
              </a:highlight>
            </a:endParaRPr>
          </a:p>
        </p:txBody>
      </p:sp>
      <p:sp>
        <p:nvSpPr>
          <p:cNvPr id="65" name="Google Shape;65;p2"/>
          <p:cNvSpPr txBox="1"/>
          <p:nvPr/>
        </p:nvSpPr>
        <p:spPr>
          <a:xfrm>
            <a:off x="1506340" y="1533164"/>
            <a:ext cx="1800200" cy="584775"/>
          </a:xfrm>
          <a:prstGeom prst="rect">
            <a:avLst/>
          </a:prstGeom>
          <a:noFill/>
          <a:ln>
            <a:noFill/>
          </a:ln>
        </p:spPr>
        <p:txBody>
          <a:bodyPr spcFirstLastPara="1" wrap="square" lIns="91425" tIns="45700" rIns="91425" bIns="45700" anchor="t" anchorCtr="0">
            <a:spAutoFit/>
          </a:bodyPr>
          <a:lstStyle/>
          <a:p>
            <a:pPr algn="r"/>
            <a:r>
              <a:rPr lang="cs-CZ" sz="1600" b="1" dirty="0"/>
              <a:t>Zvědavost </a:t>
            </a:r>
            <a:endParaRPr dirty="0"/>
          </a:p>
          <a:p>
            <a:pPr algn="r"/>
            <a:r>
              <a:rPr lang="cs-CZ" sz="1600" dirty="0"/>
              <a:t>místo hodnocení</a:t>
            </a:r>
            <a:endParaRPr dirty="0"/>
          </a:p>
        </p:txBody>
      </p:sp>
      <p:sp>
        <p:nvSpPr>
          <p:cNvPr id="66" name="Google Shape;66;p2"/>
          <p:cNvSpPr txBox="1"/>
          <p:nvPr/>
        </p:nvSpPr>
        <p:spPr>
          <a:xfrm>
            <a:off x="1627363" y="2571869"/>
            <a:ext cx="1656184" cy="584775"/>
          </a:xfrm>
          <a:prstGeom prst="rect">
            <a:avLst/>
          </a:prstGeom>
          <a:noFill/>
          <a:ln>
            <a:noFill/>
          </a:ln>
        </p:spPr>
        <p:txBody>
          <a:bodyPr spcFirstLastPara="1" wrap="square" lIns="91425" tIns="45700" rIns="91425" bIns="45700" anchor="t" anchorCtr="0">
            <a:spAutoFit/>
          </a:bodyPr>
          <a:lstStyle/>
          <a:p>
            <a:pPr algn="r"/>
            <a:r>
              <a:rPr lang="cs-CZ" sz="1600" b="1" dirty="0"/>
              <a:t>Důvěrnost </a:t>
            </a:r>
            <a:r>
              <a:rPr lang="cs-CZ" sz="1600" dirty="0"/>
              <a:t>místo zneužití</a:t>
            </a:r>
            <a:endParaRPr sz="1600" b="1" dirty="0"/>
          </a:p>
        </p:txBody>
      </p:sp>
      <p:sp>
        <p:nvSpPr>
          <p:cNvPr id="67" name="Google Shape;67;p2"/>
          <p:cNvSpPr txBox="1"/>
          <p:nvPr/>
        </p:nvSpPr>
        <p:spPr>
          <a:xfrm>
            <a:off x="1339331" y="3564854"/>
            <a:ext cx="1944216" cy="830997"/>
          </a:xfrm>
          <a:prstGeom prst="rect">
            <a:avLst/>
          </a:prstGeom>
          <a:noFill/>
          <a:ln>
            <a:noFill/>
          </a:ln>
        </p:spPr>
        <p:txBody>
          <a:bodyPr spcFirstLastPara="1" wrap="square" lIns="91425" tIns="45700" rIns="91425" bIns="45700" anchor="t" anchorCtr="0">
            <a:spAutoFit/>
          </a:bodyPr>
          <a:lstStyle/>
          <a:p>
            <a:pPr algn="r"/>
            <a:r>
              <a:rPr lang="cs-CZ" sz="1600" b="1" dirty="0"/>
              <a:t>Respekt </a:t>
            </a:r>
            <a:endParaRPr dirty="0"/>
          </a:p>
          <a:p>
            <a:pPr algn="r"/>
            <a:r>
              <a:rPr lang="cs-CZ" sz="1600" dirty="0"/>
              <a:t>k tajemství místo nucení ke sdílení</a:t>
            </a:r>
            <a:endParaRPr dirty="0"/>
          </a:p>
        </p:txBody>
      </p:sp>
      <p:sp>
        <p:nvSpPr>
          <p:cNvPr id="68" name="Google Shape;68;p2"/>
          <p:cNvSpPr txBox="1"/>
          <p:nvPr/>
        </p:nvSpPr>
        <p:spPr>
          <a:xfrm>
            <a:off x="5617481" y="1390640"/>
            <a:ext cx="1944216" cy="830997"/>
          </a:xfrm>
          <a:prstGeom prst="rect">
            <a:avLst/>
          </a:prstGeom>
          <a:noFill/>
          <a:ln>
            <a:noFill/>
          </a:ln>
        </p:spPr>
        <p:txBody>
          <a:bodyPr spcFirstLastPara="1" wrap="square" lIns="91425" tIns="45700" rIns="91425" bIns="45700" anchor="t" anchorCtr="0">
            <a:spAutoFit/>
          </a:bodyPr>
          <a:lstStyle/>
          <a:p>
            <a:r>
              <a:rPr lang="cs-CZ" sz="1600" b="1"/>
              <a:t>Bezpečí </a:t>
            </a:r>
            <a:endParaRPr/>
          </a:p>
          <a:p>
            <a:r>
              <a:rPr lang="cs-CZ" sz="1600"/>
              <a:t>místo odvahy </a:t>
            </a:r>
            <a:endParaRPr/>
          </a:p>
          <a:p>
            <a:r>
              <a:rPr lang="cs-CZ" sz="1600"/>
              <a:t>za každou cenu</a:t>
            </a:r>
            <a:endParaRPr/>
          </a:p>
        </p:txBody>
      </p:sp>
      <p:sp>
        <p:nvSpPr>
          <p:cNvPr id="69" name="Google Shape;69;p2"/>
          <p:cNvSpPr txBox="1"/>
          <p:nvPr/>
        </p:nvSpPr>
        <p:spPr>
          <a:xfrm>
            <a:off x="5617481" y="2451069"/>
            <a:ext cx="2469131" cy="830956"/>
          </a:xfrm>
          <a:prstGeom prst="rect">
            <a:avLst/>
          </a:prstGeom>
          <a:noFill/>
          <a:ln>
            <a:noFill/>
          </a:ln>
        </p:spPr>
        <p:txBody>
          <a:bodyPr spcFirstLastPara="1" wrap="square" lIns="91425" tIns="45700" rIns="91425" bIns="45700" anchor="t" anchorCtr="0">
            <a:spAutoFit/>
          </a:bodyPr>
          <a:lstStyle/>
          <a:p>
            <a:r>
              <a:rPr lang="cs-CZ" sz="1600" b="1"/>
              <a:t>Poslouchání </a:t>
            </a:r>
            <a:endParaRPr/>
          </a:p>
          <a:p>
            <a:r>
              <a:rPr lang="cs-CZ" sz="1600"/>
              <a:t>místo skákání </a:t>
            </a:r>
            <a:endParaRPr/>
          </a:p>
          <a:p>
            <a:r>
              <a:rPr lang="cs-CZ" sz="1600"/>
              <a:t>do řeči</a:t>
            </a:r>
            <a:endParaRPr sz="1600" b="1"/>
          </a:p>
        </p:txBody>
      </p:sp>
      <p:sp>
        <p:nvSpPr>
          <p:cNvPr id="70" name="Google Shape;70;p2"/>
          <p:cNvSpPr/>
          <p:nvPr/>
        </p:nvSpPr>
        <p:spPr>
          <a:xfrm>
            <a:off x="3525089" y="2474011"/>
            <a:ext cx="755337" cy="755337"/>
          </a:xfrm>
          <a:prstGeom prst="ellipse">
            <a:avLst/>
          </a:prstGeom>
          <a:solidFill>
            <a:srgbClr val="F14399"/>
          </a:solidFill>
          <a:ln>
            <a:noFill/>
          </a:ln>
        </p:spPr>
        <p:txBody>
          <a:bodyPr spcFirstLastPara="1" wrap="square" lIns="91425" tIns="45700" rIns="91425" bIns="45700" anchor="ctr" anchorCtr="0">
            <a:noAutofit/>
          </a:bodyPr>
          <a:lstStyle/>
          <a:p>
            <a:pPr algn="ctr"/>
            <a:endParaRPr>
              <a:solidFill>
                <a:srgbClr val="FFFFFF"/>
              </a:solidFill>
            </a:endParaRPr>
          </a:p>
        </p:txBody>
      </p:sp>
      <p:sp>
        <p:nvSpPr>
          <p:cNvPr id="71" name="Google Shape;71;p2"/>
          <p:cNvSpPr/>
          <p:nvPr/>
        </p:nvSpPr>
        <p:spPr>
          <a:xfrm>
            <a:off x="3525089" y="1395291"/>
            <a:ext cx="755337" cy="755337"/>
          </a:xfrm>
          <a:prstGeom prst="ellipse">
            <a:avLst/>
          </a:prstGeom>
          <a:solidFill>
            <a:srgbClr val="F14399"/>
          </a:solidFill>
          <a:ln>
            <a:noFill/>
          </a:ln>
        </p:spPr>
        <p:txBody>
          <a:bodyPr spcFirstLastPara="1" wrap="square" lIns="91425" tIns="45700" rIns="91425" bIns="45700" anchor="ctr" anchorCtr="0">
            <a:noAutofit/>
          </a:bodyPr>
          <a:lstStyle/>
          <a:p>
            <a:pPr algn="ctr"/>
            <a:endParaRPr>
              <a:solidFill>
                <a:srgbClr val="FFFFFF"/>
              </a:solidFill>
            </a:endParaRPr>
          </a:p>
        </p:txBody>
      </p:sp>
      <p:sp>
        <p:nvSpPr>
          <p:cNvPr id="72" name="Google Shape;72;p2"/>
          <p:cNvSpPr/>
          <p:nvPr/>
        </p:nvSpPr>
        <p:spPr>
          <a:xfrm>
            <a:off x="4740840" y="1395291"/>
            <a:ext cx="755337" cy="755337"/>
          </a:xfrm>
          <a:prstGeom prst="ellipse">
            <a:avLst/>
          </a:prstGeom>
          <a:solidFill>
            <a:srgbClr val="F14399"/>
          </a:solidFill>
          <a:ln>
            <a:noFill/>
          </a:ln>
        </p:spPr>
        <p:txBody>
          <a:bodyPr spcFirstLastPara="1" wrap="square" lIns="91425" tIns="45700" rIns="91425" bIns="45700" anchor="ctr" anchorCtr="0">
            <a:noAutofit/>
          </a:bodyPr>
          <a:lstStyle/>
          <a:p>
            <a:pPr algn="ctr"/>
            <a:endParaRPr>
              <a:solidFill>
                <a:srgbClr val="FFFFFF"/>
              </a:solidFill>
            </a:endParaRPr>
          </a:p>
        </p:txBody>
      </p:sp>
      <p:sp>
        <p:nvSpPr>
          <p:cNvPr id="73" name="Google Shape;73;p2"/>
          <p:cNvSpPr/>
          <p:nvPr/>
        </p:nvSpPr>
        <p:spPr>
          <a:xfrm>
            <a:off x="4740840" y="2474011"/>
            <a:ext cx="755337" cy="755337"/>
          </a:xfrm>
          <a:prstGeom prst="ellipse">
            <a:avLst/>
          </a:prstGeom>
          <a:solidFill>
            <a:srgbClr val="F14399"/>
          </a:solidFill>
          <a:ln>
            <a:noFill/>
          </a:ln>
        </p:spPr>
        <p:txBody>
          <a:bodyPr spcFirstLastPara="1" wrap="square" lIns="91425" tIns="45700" rIns="91425" bIns="45700" anchor="ctr" anchorCtr="0">
            <a:noAutofit/>
          </a:bodyPr>
          <a:lstStyle/>
          <a:p>
            <a:pPr algn="ctr"/>
            <a:endParaRPr>
              <a:solidFill>
                <a:srgbClr val="FFFFFF"/>
              </a:solidFill>
            </a:endParaRPr>
          </a:p>
        </p:txBody>
      </p:sp>
      <p:sp>
        <p:nvSpPr>
          <p:cNvPr id="74" name="Google Shape;74;p2"/>
          <p:cNvSpPr/>
          <p:nvPr/>
        </p:nvSpPr>
        <p:spPr>
          <a:xfrm>
            <a:off x="3530045" y="3506378"/>
            <a:ext cx="755337" cy="755337"/>
          </a:xfrm>
          <a:prstGeom prst="ellipse">
            <a:avLst/>
          </a:prstGeom>
          <a:solidFill>
            <a:srgbClr val="F14399"/>
          </a:solidFill>
          <a:ln>
            <a:noFill/>
          </a:ln>
        </p:spPr>
        <p:txBody>
          <a:bodyPr spcFirstLastPara="1" wrap="square" lIns="91425" tIns="45700" rIns="91425" bIns="45700" anchor="ctr" anchorCtr="0">
            <a:noAutofit/>
          </a:bodyPr>
          <a:lstStyle/>
          <a:p>
            <a:pPr algn="ctr"/>
            <a:endParaRPr>
              <a:solidFill>
                <a:srgbClr val="FFFFFF"/>
              </a:solidFill>
            </a:endParaRPr>
          </a:p>
        </p:txBody>
      </p:sp>
      <p:sp>
        <p:nvSpPr>
          <p:cNvPr id="75" name="Google Shape;75;p2"/>
          <p:cNvSpPr txBox="1"/>
          <p:nvPr/>
        </p:nvSpPr>
        <p:spPr>
          <a:xfrm>
            <a:off x="3737676" y="638821"/>
            <a:ext cx="4722400" cy="533393"/>
          </a:xfrm>
          <a:prstGeom prst="rect">
            <a:avLst/>
          </a:prstGeom>
          <a:noFill/>
          <a:ln>
            <a:noFill/>
          </a:ln>
        </p:spPr>
        <p:txBody>
          <a:bodyPr spcFirstLastPara="1" wrap="square" lIns="91425" tIns="91425" rIns="91425" bIns="91425" anchor="t" anchorCtr="0">
            <a:noAutofit/>
          </a:bodyPr>
          <a:lstStyle/>
          <a:p>
            <a:pPr algn="r">
              <a:buSzPts val="2800"/>
            </a:pPr>
            <a:r>
              <a:rPr lang="cs-CZ" sz="2200" b="1" dirty="0"/>
              <a:t>Pravidla pro práci ve skupině</a:t>
            </a:r>
            <a:endParaRPr sz="2200" dirty="0"/>
          </a:p>
        </p:txBody>
      </p:sp>
      <p:pic>
        <p:nvPicPr>
          <p:cNvPr id="76" name="Google Shape;76;p2" descr="Ucho se souvislou výplní"/>
          <p:cNvPicPr preferRelativeResize="0"/>
          <p:nvPr/>
        </p:nvPicPr>
        <p:blipFill rotWithShape="1">
          <a:blip r:embed="rId4">
            <a:alphaModFix/>
          </a:blip>
          <a:srcRect/>
          <a:stretch/>
        </p:blipFill>
        <p:spPr>
          <a:xfrm>
            <a:off x="4834536" y="2548725"/>
            <a:ext cx="605199" cy="605199"/>
          </a:xfrm>
          <a:prstGeom prst="rect">
            <a:avLst/>
          </a:prstGeom>
          <a:noFill/>
          <a:ln>
            <a:noFill/>
          </a:ln>
        </p:spPr>
      </p:pic>
      <p:pic>
        <p:nvPicPr>
          <p:cNvPr id="77" name="Google Shape;77;p2" descr="Potřesení rukou se souvislou výplní"/>
          <p:cNvPicPr preferRelativeResize="0"/>
          <p:nvPr/>
        </p:nvPicPr>
        <p:blipFill rotWithShape="1">
          <a:blip r:embed="rId5">
            <a:alphaModFix/>
          </a:blip>
          <a:srcRect/>
          <a:stretch/>
        </p:blipFill>
        <p:spPr>
          <a:xfrm>
            <a:off x="3566421" y="3608533"/>
            <a:ext cx="653911" cy="653911"/>
          </a:xfrm>
          <a:prstGeom prst="rect">
            <a:avLst/>
          </a:prstGeom>
          <a:noFill/>
          <a:ln>
            <a:noFill/>
          </a:ln>
        </p:spPr>
      </p:pic>
      <p:pic>
        <p:nvPicPr>
          <p:cNvPr id="78" name="Google Shape;78;p2" descr="Otazník se souvislou výplní"/>
          <p:cNvPicPr preferRelativeResize="0"/>
          <p:nvPr/>
        </p:nvPicPr>
        <p:blipFill rotWithShape="1">
          <a:blip r:embed="rId6">
            <a:alphaModFix/>
          </a:blip>
          <a:srcRect/>
          <a:stretch/>
        </p:blipFill>
        <p:spPr>
          <a:xfrm>
            <a:off x="3641577" y="1516595"/>
            <a:ext cx="521036" cy="521036"/>
          </a:xfrm>
          <a:prstGeom prst="rect">
            <a:avLst/>
          </a:prstGeom>
          <a:noFill/>
          <a:ln>
            <a:noFill/>
          </a:ln>
        </p:spPr>
      </p:pic>
      <p:pic>
        <p:nvPicPr>
          <p:cNvPr id="79" name="Google Shape;79;p2" descr="Předměstí se souvislou výplní"/>
          <p:cNvPicPr preferRelativeResize="0"/>
          <p:nvPr/>
        </p:nvPicPr>
        <p:blipFill rotWithShape="1">
          <a:blip r:embed="rId7">
            <a:alphaModFix/>
          </a:blip>
          <a:srcRect/>
          <a:stretch/>
        </p:blipFill>
        <p:spPr>
          <a:xfrm>
            <a:off x="4887590" y="1516595"/>
            <a:ext cx="499089" cy="499089"/>
          </a:xfrm>
          <a:prstGeom prst="rect">
            <a:avLst/>
          </a:prstGeom>
          <a:noFill/>
          <a:ln>
            <a:noFill/>
          </a:ln>
        </p:spPr>
      </p:pic>
      <p:sp>
        <p:nvSpPr>
          <p:cNvPr id="80" name="Google Shape;80;p2"/>
          <p:cNvSpPr txBox="1"/>
          <p:nvPr/>
        </p:nvSpPr>
        <p:spPr>
          <a:xfrm>
            <a:off x="5617480" y="3579530"/>
            <a:ext cx="2469131" cy="584735"/>
          </a:xfrm>
          <a:prstGeom prst="rect">
            <a:avLst/>
          </a:prstGeom>
          <a:noFill/>
          <a:ln>
            <a:noFill/>
          </a:ln>
        </p:spPr>
        <p:txBody>
          <a:bodyPr spcFirstLastPara="1" wrap="square" lIns="91425" tIns="45700" rIns="91425" bIns="45700" anchor="t" anchorCtr="0">
            <a:spAutoFit/>
          </a:bodyPr>
          <a:lstStyle/>
          <a:p>
            <a:r>
              <a:rPr lang="cs-CZ" sz="1600" b="1" dirty="0"/>
              <a:t>Pozornost k sobě </a:t>
            </a:r>
            <a:endParaRPr dirty="0"/>
          </a:p>
          <a:p>
            <a:r>
              <a:rPr lang="cs-CZ" sz="1600" dirty="0"/>
              <a:t>místo rušení ostatních</a:t>
            </a:r>
            <a:endParaRPr sz="1600" b="1" dirty="0"/>
          </a:p>
        </p:txBody>
      </p:sp>
      <p:sp>
        <p:nvSpPr>
          <p:cNvPr id="81" name="Google Shape;81;p2"/>
          <p:cNvSpPr/>
          <p:nvPr/>
        </p:nvSpPr>
        <p:spPr>
          <a:xfrm>
            <a:off x="4740839" y="3506378"/>
            <a:ext cx="755337" cy="755337"/>
          </a:xfrm>
          <a:prstGeom prst="ellipse">
            <a:avLst/>
          </a:prstGeom>
          <a:solidFill>
            <a:srgbClr val="F14399"/>
          </a:solidFill>
          <a:ln>
            <a:noFill/>
          </a:ln>
        </p:spPr>
        <p:txBody>
          <a:bodyPr spcFirstLastPara="1" wrap="square" lIns="91425" tIns="45700" rIns="91425" bIns="45700" anchor="ctr" anchorCtr="0">
            <a:noAutofit/>
          </a:bodyPr>
          <a:lstStyle/>
          <a:p>
            <a:pPr algn="ctr"/>
            <a:endParaRPr>
              <a:solidFill>
                <a:srgbClr val="FFFFFF"/>
              </a:solidFill>
            </a:endParaRPr>
          </a:p>
        </p:txBody>
      </p:sp>
      <p:pic>
        <p:nvPicPr>
          <p:cNvPr id="82" name="Google Shape;82;p2"/>
          <p:cNvPicPr preferRelativeResize="0"/>
          <p:nvPr/>
        </p:nvPicPr>
        <p:blipFill rotWithShape="1">
          <a:blip r:embed="rId8">
            <a:alphaModFix/>
          </a:blip>
          <a:srcRect/>
          <a:stretch/>
        </p:blipFill>
        <p:spPr>
          <a:xfrm>
            <a:off x="3610224" y="2560552"/>
            <a:ext cx="584775" cy="584775"/>
          </a:xfrm>
          <a:prstGeom prst="rect">
            <a:avLst/>
          </a:prstGeom>
          <a:noFill/>
          <a:ln>
            <a:noFill/>
          </a:ln>
        </p:spPr>
      </p:pic>
      <p:sp>
        <p:nvSpPr>
          <p:cNvPr id="83" name="Google Shape;83;p2"/>
          <p:cNvSpPr/>
          <p:nvPr/>
        </p:nvSpPr>
        <p:spPr>
          <a:xfrm>
            <a:off x="-1" y="4549670"/>
            <a:ext cx="612253" cy="387370"/>
          </a:xfrm>
          <a:prstGeom prst="rect">
            <a:avLst/>
          </a:prstGeom>
          <a:solidFill>
            <a:srgbClr val="F14399"/>
          </a:solidFill>
          <a:ln>
            <a:noFill/>
          </a:ln>
        </p:spPr>
        <p:txBody>
          <a:bodyPr spcFirstLastPara="1" wrap="square" lIns="91425" tIns="45700" rIns="91425" bIns="45700" anchor="ctr" anchorCtr="0">
            <a:noAutofit/>
          </a:bodyPr>
          <a:lstStyle/>
          <a:p>
            <a:pPr algn="ctr"/>
            <a:endParaRPr>
              <a:solidFill>
                <a:srgbClr val="176081"/>
              </a:solidFill>
            </a:endParaRPr>
          </a:p>
        </p:txBody>
      </p:sp>
      <p:sp>
        <p:nvSpPr>
          <p:cNvPr id="84" name="Google Shape;84;p2"/>
          <p:cNvSpPr txBox="1"/>
          <p:nvPr/>
        </p:nvSpPr>
        <p:spPr>
          <a:xfrm>
            <a:off x="200973" y="4597943"/>
            <a:ext cx="374904" cy="261610"/>
          </a:xfrm>
          <a:prstGeom prst="rect">
            <a:avLst/>
          </a:prstGeom>
          <a:noFill/>
          <a:ln>
            <a:noFill/>
          </a:ln>
        </p:spPr>
        <p:txBody>
          <a:bodyPr spcFirstLastPara="1" wrap="square" lIns="91425" tIns="45700" rIns="91425" bIns="45700" anchor="t" anchorCtr="0">
            <a:spAutoFit/>
          </a:bodyPr>
          <a:lstStyle/>
          <a:p>
            <a:pPr algn="r"/>
            <a:r>
              <a:rPr lang="cs-CZ" sz="1100">
                <a:solidFill>
                  <a:srgbClr val="FFFFFF"/>
                </a:solidFill>
              </a:rPr>
              <a:t>2</a:t>
            </a:r>
            <a:endParaRPr/>
          </a:p>
        </p:txBody>
      </p:sp>
      <p:pic>
        <p:nvPicPr>
          <p:cNvPr id="85" name="Google Shape;85;p2"/>
          <p:cNvPicPr preferRelativeResize="0"/>
          <p:nvPr/>
        </p:nvPicPr>
        <p:blipFill rotWithShape="1">
          <a:blip r:embed="rId9">
            <a:alphaModFix/>
          </a:blip>
          <a:srcRect/>
          <a:stretch/>
        </p:blipFill>
        <p:spPr>
          <a:xfrm>
            <a:off x="4913717" y="3659515"/>
            <a:ext cx="433956" cy="433956"/>
          </a:xfrm>
          <a:prstGeom prst="rect">
            <a:avLst/>
          </a:prstGeom>
          <a:noFill/>
          <a:ln>
            <a:noFill/>
          </a:ln>
        </p:spPr>
      </p:pic>
    </p:spTree>
    <p:extLst>
      <p:ext uri="{BB962C8B-B14F-4D97-AF65-F5344CB8AC3E}">
        <p14:creationId xmlns:p14="http://schemas.microsoft.com/office/powerpoint/2010/main" val="738616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7"/>
        <p:cNvGrpSpPr/>
        <p:nvPr/>
      </p:nvGrpSpPr>
      <p:grpSpPr>
        <a:xfrm>
          <a:off x="0" y="0"/>
          <a:ext cx="0" cy="0"/>
          <a:chOff x="0" y="0"/>
          <a:chExt cx="0" cy="0"/>
        </a:xfrm>
      </p:grpSpPr>
      <p:sp>
        <p:nvSpPr>
          <p:cNvPr id="68" name="Google Shape;68;p15"/>
          <p:cNvSpPr txBox="1"/>
          <p:nvPr/>
        </p:nvSpPr>
        <p:spPr>
          <a:xfrm>
            <a:off x="6776057" y="641480"/>
            <a:ext cx="2347532" cy="1228800"/>
          </a:xfrm>
          <a:prstGeom prst="rect">
            <a:avLst/>
          </a:prstGeom>
          <a:noFill/>
          <a:ln>
            <a:noFill/>
          </a:ln>
        </p:spPr>
        <p:txBody>
          <a:bodyPr spcFirstLastPara="1" wrap="square" lIns="101575" tIns="101575" rIns="101575" bIns="101575" anchor="t" anchorCtr="0">
            <a:noAutofit/>
          </a:bodyPr>
          <a:lstStyle/>
          <a:p>
            <a:pPr marL="0" lvl="0" indent="0" algn="l" rtl="0">
              <a:spcBef>
                <a:spcPts val="0"/>
              </a:spcBef>
              <a:spcAft>
                <a:spcPts val="0"/>
              </a:spcAft>
              <a:buNone/>
            </a:pPr>
            <a:r>
              <a:rPr lang="cs" sz="2200" b="1" dirty="0">
                <a:solidFill>
                  <a:schemeClr val="tx1"/>
                </a:solidFill>
              </a:rPr>
              <a:t>Nacítění se</a:t>
            </a:r>
            <a:endParaRPr sz="2200" b="1" dirty="0">
              <a:solidFill>
                <a:schemeClr val="tx1"/>
              </a:solidFill>
            </a:endParaRPr>
          </a:p>
        </p:txBody>
      </p:sp>
      <p:pic>
        <p:nvPicPr>
          <p:cNvPr id="3" name="Obrázek 2"/>
          <p:cNvPicPr>
            <a:picLocks noChangeAspect="1"/>
          </p:cNvPicPr>
          <p:nvPr/>
        </p:nvPicPr>
        <p:blipFill>
          <a:blip r:embed="rId4"/>
          <a:stretch>
            <a:fillRect/>
          </a:stretch>
        </p:blipFill>
        <p:spPr>
          <a:xfrm>
            <a:off x="1027896" y="1493167"/>
            <a:ext cx="2736000" cy="2736000"/>
          </a:xfrm>
          <a:prstGeom prst="rect">
            <a:avLst/>
          </a:prstGeom>
        </p:spPr>
      </p:pic>
      <p:sp>
        <p:nvSpPr>
          <p:cNvPr id="10" name="Google Shape;114;p20"/>
          <p:cNvSpPr txBox="1"/>
          <p:nvPr/>
        </p:nvSpPr>
        <p:spPr>
          <a:xfrm>
            <a:off x="4315728" y="2484896"/>
            <a:ext cx="4920657" cy="553968"/>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cs" sz="1600" b="1" dirty="0">
                <a:solidFill>
                  <a:schemeClr val="dk1"/>
                </a:solidFill>
                <a:highlight>
                  <a:schemeClr val="lt1"/>
                </a:highlight>
                <a:latin typeface="Arial" panose="020B0604020202020204" pitchFamily="34" charset="0"/>
                <a:ea typeface="Calibri"/>
                <a:cs typeface="Arial" panose="020B0604020202020204" pitchFamily="34" charset="0"/>
                <a:sym typeface="Calibri"/>
              </a:rPr>
              <a:t>Aktivita 1: Nacítění se</a:t>
            </a:r>
          </a:p>
        </p:txBody>
      </p:sp>
      <p:sp>
        <p:nvSpPr>
          <p:cNvPr id="11" name="Google Shape;83;p2">
            <a:extLst>
              <a:ext uri="{FF2B5EF4-FFF2-40B4-BE49-F238E27FC236}">
                <a16:creationId xmlns="" xmlns:a16="http://schemas.microsoft.com/office/drawing/2014/main" id="{DFA69736-E222-124B-AD26-AAE5C055B51B}"/>
              </a:ext>
            </a:extLst>
          </p:cNvPr>
          <p:cNvSpPr/>
          <p:nvPr/>
        </p:nvSpPr>
        <p:spPr>
          <a:xfrm>
            <a:off x="-1" y="4549670"/>
            <a:ext cx="612253" cy="387370"/>
          </a:xfrm>
          <a:prstGeom prst="rect">
            <a:avLst/>
          </a:prstGeom>
          <a:solidFill>
            <a:srgbClr val="F14399"/>
          </a:solidFill>
          <a:ln>
            <a:noFill/>
          </a:ln>
        </p:spPr>
        <p:txBody>
          <a:bodyPr spcFirstLastPara="1" wrap="square" lIns="91425" tIns="45700" rIns="91425" bIns="45700" anchor="ctr" anchorCtr="0">
            <a:noAutofit/>
          </a:bodyPr>
          <a:lstStyle/>
          <a:p>
            <a:pPr algn="ctr"/>
            <a:endParaRPr>
              <a:solidFill>
                <a:srgbClr val="176081"/>
              </a:solidFill>
            </a:endParaRPr>
          </a:p>
        </p:txBody>
      </p:sp>
      <p:sp>
        <p:nvSpPr>
          <p:cNvPr id="12" name="Google Shape;84;p2">
            <a:extLst>
              <a:ext uri="{FF2B5EF4-FFF2-40B4-BE49-F238E27FC236}">
                <a16:creationId xmlns="" xmlns:a16="http://schemas.microsoft.com/office/drawing/2014/main" id="{49DDA6CA-E355-2740-8DF2-A04E2EF86553}"/>
              </a:ext>
            </a:extLst>
          </p:cNvPr>
          <p:cNvSpPr txBox="1"/>
          <p:nvPr/>
        </p:nvSpPr>
        <p:spPr>
          <a:xfrm>
            <a:off x="200973" y="4597943"/>
            <a:ext cx="374904" cy="261610"/>
          </a:xfrm>
          <a:prstGeom prst="rect">
            <a:avLst/>
          </a:prstGeom>
          <a:noFill/>
          <a:ln>
            <a:noFill/>
          </a:ln>
        </p:spPr>
        <p:txBody>
          <a:bodyPr spcFirstLastPara="1" wrap="square" lIns="91425" tIns="45700" rIns="91425" bIns="45700" anchor="t" anchorCtr="0">
            <a:spAutoFit/>
          </a:bodyPr>
          <a:lstStyle/>
          <a:p>
            <a:pPr algn="r"/>
            <a:r>
              <a:rPr lang="cs-CZ" sz="1100" dirty="0">
                <a:solidFill>
                  <a:srgbClr val="FFFFFF"/>
                </a:solidFill>
              </a:rPr>
              <a:t>3</a:t>
            </a:r>
            <a:endParaRPr dirty="0"/>
          </a:p>
        </p:txBody>
      </p:sp>
    </p:spTree>
    <p:extLst>
      <p:ext uri="{BB962C8B-B14F-4D97-AF65-F5344CB8AC3E}">
        <p14:creationId xmlns:p14="http://schemas.microsoft.com/office/powerpoint/2010/main" val="3832584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73"/>
        <p:cNvGrpSpPr/>
        <p:nvPr/>
      </p:nvGrpSpPr>
      <p:grpSpPr>
        <a:xfrm>
          <a:off x="0" y="0"/>
          <a:ext cx="0" cy="0"/>
          <a:chOff x="0" y="0"/>
          <a:chExt cx="0" cy="0"/>
        </a:xfrm>
      </p:grpSpPr>
      <p:sp>
        <p:nvSpPr>
          <p:cNvPr id="74" name="Google Shape;74;p16"/>
          <p:cNvSpPr txBox="1"/>
          <p:nvPr/>
        </p:nvSpPr>
        <p:spPr>
          <a:xfrm>
            <a:off x="6263133" y="635268"/>
            <a:ext cx="2939590" cy="641647"/>
          </a:xfrm>
          <a:prstGeom prst="rect">
            <a:avLst/>
          </a:prstGeom>
          <a:noFill/>
          <a:ln>
            <a:noFill/>
          </a:ln>
        </p:spPr>
        <p:txBody>
          <a:bodyPr spcFirstLastPara="1" wrap="square" lIns="101575" tIns="101575" rIns="101575" bIns="101575" anchor="t" anchorCtr="0">
            <a:noAutofit/>
          </a:bodyPr>
          <a:lstStyle/>
          <a:p>
            <a:pPr marL="0" lvl="0" indent="0" algn="l" rtl="0">
              <a:spcBef>
                <a:spcPts val="0"/>
              </a:spcBef>
              <a:spcAft>
                <a:spcPts val="0"/>
              </a:spcAft>
              <a:buNone/>
            </a:pPr>
            <a:r>
              <a:rPr lang="cs" sz="2200" b="1" dirty="0">
                <a:solidFill>
                  <a:schemeClr val="tx1"/>
                </a:solidFill>
              </a:rPr>
              <a:t>Co jsou emoce</a:t>
            </a:r>
            <a:endParaRPr sz="2200" b="1" dirty="0">
              <a:solidFill>
                <a:schemeClr val="tx1"/>
              </a:solidFill>
            </a:endParaRPr>
          </a:p>
        </p:txBody>
      </p:sp>
      <p:sp>
        <p:nvSpPr>
          <p:cNvPr id="13" name="Google Shape;114;p20"/>
          <p:cNvSpPr txBox="1"/>
          <p:nvPr/>
        </p:nvSpPr>
        <p:spPr>
          <a:xfrm>
            <a:off x="4223343" y="1500552"/>
            <a:ext cx="4920657" cy="553968"/>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cs" sz="1600" b="1" dirty="0">
                <a:solidFill>
                  <a:schemeClr val="dk1"/>
                </a:solidFill>
              </a:rPr>
              <a:t>Základní typy emocí</a:t>
            </a:r>
          </a:p>
        </p:txBody>
      </p:sp>
      <p:pic>
        <p:nvPicPr>
          <p:cNvPr id="2" name="Obrázek 1"/>
          <p:cNvPicPr>
            <a:picLocks noChangeAspect="1"/>
          </p:cNvPicPr>
          <p:nvPr/>
        </p:nvPicPr>
        <p:blipFill>
          <a:blip r:embed="rId4"/>
          <a:stretch>
            <a:fillRect/>
          </a:stretch>
        </p:blipFill>
        <p:spPr>
          <a:xfrm>
            <a:off x="1084877" y="1500552"/>
            <a:ext cx="2736000" cy="2736000"/>
          </a:xfrm>
          <a:prstGeom prst="rect">
            <a:avLst/>
          </a:prstGeom>
        </p:spPr>
      </p:pic>
      <p:sp>
        <p:nvSpPr>
          <p:cNvPr id="5" name="Google Shape;83;p2">
            <a:extLst>
              <a:ext uri="{FF2B5EF4-FFF2-40B4-BE49-F238E27FC236}">
                <a16:creationId xmlns="" xmlns:a16="http://schemas.microsoft.com/office/drawing/2014/main" id="{32867008-9C21-C149-BE27-2DFA2F68B136}"/>
              </a:ext>
            </a:extLst>
          </p:cNvPr>
          <p:cNvSpPr/>
          <p:nvPr/>
        </p:nvSpPr>
        <p:spPr>
          <a:xfrm>
            <a:off x="-1" y="4549670"/>
            <a:ext cx="612253" cy="387370"/>
          </a:xfrm>
          <a:prstGeom prst="rect">
            <a:avLst/>
          </a:prstGeom>
          <a:solidFill>
            <a:srgbClr val="F14399"/>
          </a:solidFill>
          <a:ln>
            <a:noFill/>
          </a:ln>
        </p:spPr>
        <p:txBody>
          <a:bodyPr spcFirstLastPara="1" wrap="square" lIns="91425" tIns="45700" rIns="91425" bIns="45700" anchor="ctr" anchorCtr="0">
            <a:noAutofit/>
          </a:bodyPr>
          <a:lstStyle/>
          <a:p>
            <a:pPr algn="ctr"/>
            <a:endParaRPr>
              <a:solidFill>
                <a:srgbClr val="176081"/>
              </a:solidFill>
            </a:endParaRPr>
          </a:p>
        </p:txBody>
      </p:sp>
      <p:sp>
        <p:nvSpPr>
          <p:cNvPr id="6" name="Google Shape;84;p2">
            <a:extLst>
              <a:ext uri="{FF2B5EF4-FFF2-40B4-BE49-F238E27FC236}">
                <a16:creationId xmlns="" xmlns:a16="http://schemas.microsoft.com/office/drawing/2014/main" id="{B7A70DD2-75A0-7D46-9A70-18B4E7FE7BAA}"/>
              </a:ext>
            </a:extLst>
          </p:cNvPr>
          <p:cNvSpPr txBox="1"/>
          <p:nvPr/>
        </p:nvSpPr>
        <p:spPr>
          <a:xfrm>
            <a:off x="200973" y="4597943"/>
            <a:ext cx="374904" cy="261570"/>
          </a:xfrm>
          <a:prstGeom prst="rect">
            <a:avLst/>
          </a:prstGeom>
          <a:noFill/>
          <a:ln>
            <a:noFill/>
          </a:ln>
        </p:spPr>
        <p:txBody>
          <a:bodyPr spcFirstLastPara="1" wrap="square" lIns="91425" tIns="45700" rIns="91425" bIns="45700" anchor="t" anchorCtr="0">
            <a:spAutoFit/>
          </a:bodyPr>
          <a:lstStyle/>
          <a:p>
            <a:pPr algn="r"/>
            <a:r>
              <a:rPr lang="cs-CZ" sz="1100" dirty="0">
                <a:solidFill>
                  <a:srgbClr val="FFFFFF"/>
                </a:solidFill>
              </a:rPr>
              <a:t>4</a:t>
            </a:r>
            <a:endParaRPr dirty="0"/>
          </a:p>
        </p:txBody>
      </p:sp>
      <p:sp>
        <p:nvSpPr>
          <p:cNvPr id="7" name="Google Shape;114;p20">
            <a:extLst>
              <a:ext uri="{FF2B5EF4-FFF2-40B4-BE49-F238E27FC236}">
                <a16:creationId xmlns="" xmlns:a16="http://schemas.microsoft.com/office/drawing/2014/main" id="{B5EE2E41-3CE0-0040-9E81-1122538EA4B4}"/>
              </a:ext>
            </a:extLst>
          </p:cNvPr>
          <p:cNvSpPr txBox="1"/>
          <p:nvPr/>
        </p:nvSpPr>
        <p:spPr>
          <a:xfrm>
            <a:off x="4672386" y="2278157"/>
            <a:ext cx="4920657" cy="1954351"/>
          </a:xfrm>
          <a:prstGeom prst="rect">
            <a:avLst/>
          </a:prstGeom>
          <a:noFill/>
          <a:ln>
            <a:noFill/>
          </a:ln>
        </p:spPr>
        <p:txBody>
          <a:bodyPr spcFirstLastPara="1" wrap="square" lIns="91425" tIns="91425" rIns="91425" bIns="91425" anchor="t" anchorCtr="0">
            <a:spAutoFit/>
          </a:bodyPr>
          <a:lstStyle/>
          <a:p>
            <a:pPr marL="285750" lvl="2" indent="-285750">
              <a:spcAft>
                <a:spcPts val="600"/>
              </a:spcAft>
              <a:buFont typeface="Arial" panose="020B0604020202020204" pitchFamily="34" charset="0"/>
              <a:buChar char="•"/>
            </a:pPr>
            <a:r>
              <a:rPr lang="cs" sz="1800" dirty="0">
                <a:solidFill>
                  <a:schemeClr val="dk1"/>
                </a:solidFill>
                <a:highlight>
                  <a:schemeClr val="lt1"/>
                </a:highlight>
                <a:latin typeface="Calibri"/>
                <a:ea typeface="Calibri"/>
                <a:cs typeface="Calibri"/>
                <a:sym typeface="Calibri"/>
              </a:rPr>
              <a:t>Strach</a:t>
            </a:r>
          </a:p>
          <a:p>
            <a:pPr marL="285750" lvl="1" indent="-285750">
              <a:spcAft>
                <a:spcPts val="600"/>
              </a:spcAft>
              <a:buFont typeface="Arial" panose="020B0604020202020204" pitchFamily="34" charset="0"/>
              <a:buChar char="•"/>
            </a:pPr>
            <a:r>
              <a:rPr lang="cs" sz="1800" dirty="0">
                <a:solidFill>
                  <a:schemeClr val="dk1"/>
                </a:solidFill>
                <a:highlight>
                  <a:schemeClr val="lt1"/>
                </a:highlight>
                <a:latin typeface="Calibri"/>
                <a:ea typeface="Calibri"/>
                <a:cs typeface="Calibri"/>
                <a:sym typeface="Calibri"/>
              </a:rPr>
              <a:t>Hněv</a:t>
            </a:r>
          </a:p>
          <a:p>
            <a:pPr marL="285750" lvl="0" indent="-285750" algn="l" rtl="0">
              <a:spcBef>
                <a:spcPts val="0"/>
              </a:spcBef>
              <a:spcAft>
                <a:spcPts val="600"/>
              </a:spcAft>
              <a:buFont typeface="Arial" panose="020B0604020202020204" pitchFamily="34" charset="0"/>
              <a:buChar char="•"/>
            </a:pPr>
            <a:r>
              <a:rPr lang="cs" sz="1800" dirty="0">
                <a:solidFill>
                  <a:schemeClr val="dk1"/>
                </a:solidFill>
                <a:highlight>
                  <a:schemeClr val="lt1"/>
                </a:highlight>
                <a:latin typeface="Calibri"/>
                <a:ea typeface="Calibri"/>
                <a:cs typeface="Calibri"/>
                <a:sym typeface="Calibri"/>
              </a:rPr>
              <a:t>Smutek</a:t>
            </a:r>
          </a:p>
          <a:p>
            <a:pPr marL="285750" lvl="0" indent="-285750" algn="l" rtl="0">
              <a:spcBef>
                <a:spcPts val="0"/>
              </a:spcBef>
              <a:spcAft>
                <a:spcPts val="600"/>
              </a:spcAft>
              <a:buFont typeface="Arial" panose="020B0604020202020204" pitchFamily="34" charset="0"/>
              <a:buChar char="•"/>
            </a:pPr>
            <a:r>
              <a:rPr lang="cs" sz="1800" dirty="0">
                <a:solidFill>
                  <a:schemeClr val="dk1"/>
                </a:solidFill>
                <a:highlight>
                  <a:schemeClr val="lt1"/>
                </a:highlight>
                <a:latin typeface="Calibri"/>
                <a:ea typeface="Calibri"/>
                <a:cs typeface="Calibri"/>
                <a:sym typeface="Calibri"/>
              </a:rPr>
              <a:t>Radost</a:t>
            </a:r>
          </a:p>
          <a:p>
            <a:pPr marL="285750" lvl="0" indent="-285750" algn="l" rtl="0">
              <a:spcBef>
                <a:spcPts val="0"/>
              </a:spcBef>
              <a:spcAft>
                <a:spcPts val="600"/>
              </a:spcAft>
              <a:buFont typeface="Arial" panose="020B0604020202020204" pitchFamily="34" charset="0"/>
              <a:buChar char="•"/>
            </a:pPr>
            <a:r>
              <a:rPr lang="cs" sz="1800" dirty="0">
                <a:solidFill>
                  <a:schemeClr val="dk1"/>
                </a:solidFill>
                <a:highlight>
                  <a:schemeClr val="lt1"/>
                </a:highlight>
                <a:latin typeface="Calibri"/>
                <a:ea typeface="Calibri"/>
                <a:cs typeface="Calibri"/>
                <a:sym typeface="Calibri"/>
              </a:rPr>
              <a:t>Nechuť</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73"/>
        <p:cNvGrpSpPr/>
        <p:nvPr/>
      </p:nvGrpSpPr>
      <p:grpSpPr>
        <a:xfrm>
          <a:off x="0" y="0"/>
          <a:ext cx="0" cy="0"/>
          <a:chOff x="0" y="0"/>
          <a:chExt cx="0" cy="0"/>
        </a:xfrm>
      </p:grpSpPr>
      <p:sp>
        <p:nvSpPr>
          <p:cNvPr id="74" name="Google Shape;74;p16"/>
          <p:cNvSpPr txBox="1"/>
          <p:nvPr/>
        </p:nvSpPr>
        <p:spPr>
          <a:xfrm>
            <a:off x="5118672" y="622445"/>
            <a:ext cx="4900921" cy="641647"/>
          </a:xfrm>
          <a:prstGeom prst="rect">
            <a:avLst/>
          </a:prstGeom>
          <a:noFill/>
          <a:ln>
            <a:noFill/>
          </a:ln>
        </p:spPr>
        <p:txBody>
          <a:bodyPr spcFirstLastPara="1" wrap="square" lIns="101575" tIns="101575" rIns="101575" bIns="101575" anchor="t" anchorCtr="0">
            <a:noAutofit/>
          </a:bodyPr>
          <a:lstStyle/>
          <a:p>
            <a:pPr marL="0" lvl="0" indent="0" algn="l" rtl="0">
              <a:spcBef>
                <a:spcPts val="0"/>
              </a:spcBef>
              <a:spcAft>
                <a:spcPts val="0"/>
              </a:spcAft>
              <a:buNone/>
            </a:pPr>
            <a:r>
              <a:rPr lang="cs" sz="2200" b="1" dirty="0">
                <a:solidFill>
                  <a:schemeClr val="tx1"/>
                </a:solidFill>
              </a:rPr>
              <a:t>Emoce, situace, projevy</a:t>
            </a:r>
            <a:endParaRPr sz="2200" b="1" dirty="0">
              <a:solidFill>
                <a:schemeClr val="tx1"/>
              </a:solidFill>
            </a:endParaRPr>
          </a:p>
        </p:txBody>
      </p:sp>
      <p:sp>
        <p:nvSpPr>
          <p:cNvPr id="13" name="Google Shape;114;p20"/>
          <p:cNvSpPr txBox="1"/>
          <p:nvPr/>
        </p:nvSpPr>
        <p:spPr>
          <a:xfrm>
            <a:off x="4742363" y="2430825"/>
            <a:ext cx="4920657" cy="553968"/>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cs" sz="1600" b="1" dirty="0">
                <a:solidFill>
                  <a:schemeClr val="dk1"/>
                </a:solidFill>
                <a:highlight>
                  <a:schemeClr val="lt1"/>
                </a:highlight>
                <a:latin typeface="+mn-lt"/>
                <a:ea typeface="Calibri"/>
                <a:cs typeface="Calibri"/>
                <a:sym typeface="Calibri"/>
              </a:rPr>
              <a:t>Aktivita 2: Emoce, situace, projevy</a:t>
            </a:r>
          </a:p>
        </p:txBody>
      </p:sp>
      <p:sp>
        <p:nvSpPr>
          <p:cNvPr id="5" name="Google Shape;83;p2">
            <a:extLst>
              <a:ext uri="{FF2B5EF4-FFF2-40B4-BE49-F238E27FC236}">
                <a16:creationId xmlns="" xmlns:a16="http://schemas.microsoft.com/office/drawing/2014/main" id="{451DDAA9-9E17-8447-B131-5D007D6A9599}"/>
              </a:ext>
            </a:extLst>
          </p:cNvPr>
          <p:cNvSpPr/>
          <p:nvPr/>
        </p:nvSpPr>
        <p:spPr>
          <a:xfrm>
            <a:off x="-1" y="4549670"/>
            <a:ext cx="612253" cy="387370"/>
          </a:xfrm>
          <a:prstGeom prst="rect">
            <a:avLst/>
          </a:prstGeom>
          <a:solidFill>
            <a:srgbClr val="F14399"/>
          </a:solidFill>
          <a:ln>
            <a:noFill/>
          </a:ln>
        </p:spPr>
        <p:txBody>
          <a:bodyPr spcFirstLastPara="1" wrap="square" lIns="91425" tIns="45700" rIns="91425" bIns="45700" anchor="ctr" anchorCtr="0">
            <a:noAutofit/>
          </a:bodyPr>
          <a:lstStyle/>
          <a:p>
            <a:pPr algn="ctr"/>
            <a:endParaRPr>
              <a:solidFill>
                <a:srgbClr val="176081"/>
              </a:solidFill>
            </a:endParaRPr>
          </a:p>
        </p:txBody>
      </p:sp>
      <p:sp>
        <p:nvSpPr>
          <p:cNvPr id="6" name="Google Shape;84;p2">
            <a:extLst>
              <a:ext uri="{FF2B5EF4-FFF2-40B4-BE49-F238E27FC236}">
                <a16:creationId xmlns="" xmlns:a16="http://schemas.microsoft.com/office/drawing/2014/main" id="{ACA666FE-F632-C64C-9927-AA6CE4D0F724}"/>
              </a:ext>
            </a:extLst>
          </p:cNvPr>
          <p:cNvSpPr txBox="1"/>
          <p:nvPr/>
        </p:nvSpPr>
        <p:spPr>
          <a:xfrm>
            <a:off x="200973" y="4597943"/>
            <a:ext cx="374904" cy="261570"/>
          </a:xfrm>
          <a:prstGeom prst="rect">
            <a:avLst/>
          </a:prstGeom>
          <a:noFill/>
          <a:ln>
            <a:noFill/>
          </a:ln>
        </p:spPr>
        <p:txBody>
          <a:bodyPr spcFirstLastPara="1" wrap="square" lIns="91425" tIns="45700" rIns="91425" bIns="45700" anchor="t" anchorCtr="0">
            <a:spAutoFit/>
          </a:bodyPr>
          <a:lstStyle/>
          <a:p>
            <a:pPr algn="r"/>
            <a:r>
              <a:rPr lang="cs-CZ" sz="1100" dirty="0">
                <a:solidFill>
                  <a:srgbClr val="FFFFFF"/>
                </a:solidFill>
              </a:rPr>
              <a:t>5</a:t>
            </a:r>
            <a:endParaRPr dirty="0"/>
          </a:p>
        </p:txBody>
      </p:sp>
      <p:pic>
        <p:nvPicPr>
          <p:cNvPr id="3" name="Obrázek 2">
            <a:extLst>
              <a:ext uri="{FF2B5EF4-FFF2-40B4-BE49-F238E27FC236}">
                <a16:creationId xmlns="" xmlns:a16="http://schemas.microsoft.com/office/drawing/2014/main" id="{19238BFB-DD55-E346-8F12-5903BB8FE7EE}"/>
              </a:ext>
            </a:extLst>
          </p:cNvPr>
          <p:cNvPicPr>
            <a:picLocks noChangeAspect="1"/>
          </p:cNvPicPr>
          <p:nvPr/>
        </p:nvPicPr>
        <p:blipFill>
          <a:blip r:embed="rId4"/>
          <a:stretch>
            <a:fillRect/>
          </a:stretch>
        </p:blipFill>
        <p:spPr>
          <a:xfrm>
            <a:off x="998812" y="1541739"/>
            <a:ext cx="3358346" cy="2376000"/>
          </a:xfrm>
          <a:prstGeom prst="rect">
            <a:avLst/>
          </a:prstGeom>
        </p:spPr>
      </p:pic>
    </p:spTree>
    <p:extLst>
      <p:ext uri="{BB962C8B-B14F-4D97-AF65-F5344CB8AC3E}">
        <p14:creationId xmlns:p14="http://schemas.microsoft.com/office/powerpoint/2010/main" val="625994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73"/>
        <p:cNvGrpSpPr/>
        <p:nvPr/>
      </p:nvGrpSpPr>
      <p:grpSpPr>
        <a:xfrm>
          <a:off x="0" y="0"/>
          <a:ext cx="0" cy="0"/>
          <a:chOff x="0" y="0"/>
          <a:chExt cx="0" cy="0"/>
        </a:xfrm>
      </p:grpSpPr>
      <p:sp>
        <p:nvSpPr>
          <p:cNvPr id="74" name="Google Shape;74;p16"/>
          <p:cNvSpPr txBox="1"/>
          <p:nvPr/>
        </p:nvSpPr>
        <p:spPr>
          <a:xfrm>
            <a:off x="5258325" y="642512"/>
            <a:ext cx="4900921" cy="641647"/>
          </a:xfrm>
          <a:prstGeom prst="rect">
            <a:avLst/>
          </a:prstGeom>
          <a:noFill/>
          <a:ln>
            <a:noFill/>
          </a:ln>
        </p:spPr>
        <p:txBody>
          <a:bodyPr spcFirstLastPara="1" wrap="square" lIns="101575" tIns="101575" rIns="101575" bIns="101575" anchor="t" anchorCtr="0">
            <a:noAutofit/>
          </a:bodyPr>
          <a:lstStyle/>
          <a:p>
            <a:pPr marL="0" lvl="0" indent="0" algn="l" rtl="0">
              <a:spcBef>
                <a:spcPts val="0"/>
              </a:spcBef>
              <a:spcAft>
                <a:spcPts val="0"/>
              </a:spcAft>
              <a:buNone/>
            </a:pPr>
            <a:r>
              <a:rPr lang="cs" sz="2200" b="1" dirty="0">
                <a:solidFill>
                  <a:schemeClr val="tx1"/>
                </a:solidFill>
              </a:rPr>
              <a:t>Tichá pošta s emocemi</a:t>
            </a:r>
            <a:endParaRPr sz="2200" b="1" dirty="0">
              <a:solidFill>
                <a:schemeClr val="tx1"/>
              </a:solidFill>
            </a:endParaRPr>
          </a:p>
        </p:txBody>
      </p:sp>
      <p:sp>
        <p:nvSpPr>
          <p:cNvPr id="13" name="Google Shape;114;p20"/>
          <p:cNvSpPr txBox="1"/>
          <p:nvPr/>
        </p:nvSpPr>
        <p:spPr>
          <a:xfrm>
            <a:off x="4424679" y="2480784"/>
            <a:ext cx="4920657" cy="553968"/>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cs" sz="1600" b="1" dirty="0">
                <a:solidFill>
                  <a:schemeClr val="dk1"/>
                </a:solidFill>
                <a:highlight>
                  <a:schemeClr val="lt1"/>
                </a:highlight>
                <a:latin typeface="+mn-lt"/>
                <a:ea typeface="Calibri"/>
                <a:cs typeface="Calibri"/>
                <a:sym typeface="Calibri"/>
              </a:rPr>
              <a:t>Aktivita 3: Tichá pošta s emocemi</a:t>
            </a:r>
          </a:p>
        </p:txBody>
      </p:sp>
      <p:pic>
        <p:nvPicPr>
          <p:cNvPr id="4" name="Obrázek 3"/>
          <p:cNvPicPr>
            <a:picLocks noChangeAspect="1"/>
          </p:cNvPicPr>
          <p:nvPr/>
        </p:nvPicPr>
        <p:blipFill>
          <a:blip r:embed="rId4"/>
          <a:stretch>
            <a:fillRect/>
          </a:stretch>
        </p:blipFill>
        <p:spPr>
          <a:xfrm>
            <a:off x="924781" y="1488768"/>
            <a:ext cx="2694963" cy="2736000"/>
          </a:xfrm>
          <a:prstGeom prst="rect">
            <a:avLst/>
          </a:prstGeom>
        </p:spPr>
      </p:pic>
      <p:sp>
        <p:nvSpPr>
          <p:cNvPr id="7" name="Google Shape;83;p2">
            <a:extLst>
              <a:ext uri="{FF2B5EF4-FFF2-40B4-BE49-F238E27FC236}">
                <a16:creationId xmlns="" xmlns:a16="http://schemas.microsoft.com/office/drawing/2014/main" id="{5734FD45-B4A2-D84A-BEBB-6F6D7CFBC693}"/>
              </a:ext>
            </a:extLst>
          </p:cNvPr>
          <p:cNvSpPr/>
          <p:nvPr/>
        </p:nvSpPr>
        <p:spPr>
          <a:xfrm>
            <a:off x="-1" y="4549670"/>
            <a:ext cx="612253" cy="387370"/>
          </a:xfrm>
          <a:prstGeom prst="rect">
            <a:avLst/>
          </a:prstGeom>
          <a:solidFill>
            <a:srgbClr val="F14399"/>
          </a:solidFill>
          <a:ln>
            <a:noFill/>
          </a:ln>
        </p:spPr>
        <p:txBody>
          <a:bodyPr spcFirstLastPara="1" wrap="square" lIns="91425" tIns="45700" rIns="91425" bIns="45700" anchor="ctr" anchorCtr="0">
            <a:noAutofit/>
          </a:bodyPr>
          <a:lstStyle/>
          <a:p>
            <a:pPr algn="ctr"/>
            <a:endParaRPr>
              <a:solidFill>
                <a:srgbClr val="176081"/>
              </a:solidFill>
            </a:endParaRPr>
          </a:p>
        </p:txBody>
      </p:sp>
      <p:sp>
        <p:nvSpPr>
          <p:cNvPr id="8" name="Google Shape;84;p2">
            <a:extLst>
              <a:ext uri="{FF2B5EF4-FFF2-40B4-BE49-F238E27FC236}">
                <a16:creationId xmlns="" xmlns:a16="http://schemas.microsoft.com/office/drawing/2014/main" id="{E620692C-6662-264E-A4FF-77F3E44A023E}"/>
              </a:ext>
            </a:extLst>
          </p:cNvPr>
          <p:cNvSpPr txBox="1"/>
          <p:nvPr/>
        </p:nvSpPr>
        <p:spPr>
          <a:xfrm>
            <a:off x="200973" y="4597943"/>
            <a:ext cx="374904" cy="261570"/>
          </a:xfrm>
          <a:prstGeom prst="rect">
            <a:avLst/>
          </a:prstGeom>
          <a:noFill/>
          <a:ln>
            <a:noFill/>
          </a:ln>
        </p:spPr>
        <p:txBody>
          <a:bodyPr spcFirstLastPara="1" wrap="square" lIns="91425" tIns="45700" rIns="91425" bIns="45700" anchor="t" anchorCtr="0">
            <a:spAutoFit/>
          </a:bodyPr>
          <a:lstStyle/>
          <a:p>
            <a:pPr algn="r"/>
            <a:r>
              <a:rPr lang="cs-CZ" sz="1100" dirty="0">
                <a:solidFill>
                  <a:srgbClr val="FFFFFF"/>
                </a:solidFill>
              </a:rPr>
              <a:t>6</a:t>
            </a:r>
            <a:endParaRPr dirty="0"/>
          </a:p>
        </p:txBody>
      </p:sp>
    </p:spTree>
    <p:extLst>
      <p:ext uri="{BB962C8B-B14F-4D97-AF65-F5344CB8AC3E}">
        <p14:creationId xmlns:p14="http://schemas.microsoft.com/office/powerpoint/2010/main" val="333274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73"/>
        <p:cNvGrpSpPr/>
        <p:nvPr/>
      </p:nvGrpSpPr>
      <p:grpSpPr>
        <a:xfrm>
          <a:off x="0" y="0"/>
          <a:ext cx="0" cy="0"/>
          <a:chOff x="0" y="0"/>
          <a:chExt cx="0" cy="0"/>
        </a:xfrm>
      </p:grpSpPr>
      <p:sp>
        <p:nvSpPr>
          <p:cNvPr id="74" name="Google Shape;74;p16"/>
          <p:cNvSpPr txBox="1"/>
          <p:nvPr/>
        </p:nvSpPr>
        <p:spPr>
          <a:xfrm>
            <a:off x="6330238" y="683935"/>
            <a:ext cx="2171505" cy="641647"/>
          </a:xfrm>
          <a:prstGeom prst="rect">
            <a:avLst/>
          </a:prstGeom>
          <a:noFill/>
          <a:ln>
            <a:noFill/>
          </a:ln>
        </p:spPr>
        <p:txBody>
          <a:bodyPr spcFirstLastPara="1" wrap="square" lIns="101575" tIns="101575" rIns="101575" bIns="101575" anchor="t" anchorCtr="0">
            <a:noAutofit/>
          </a:bodyPr>
          <a:lstStyle/>
          <a:p>
            <a:pPr marL="0" lvl="0" indent="0" algn="r" rtl="0">
              <a:spcBef>
                <a:spcPts val="0"/>
              </a:spcBef>
              <a:spcAft>
                <a:spcPts val="0"/>
              </a:spcAft>
              <a:buNone/>
            </a:pPr>
            <a:r>
              <a:rPr lang="cs" sz="2200" b="1" dirty="0">
                <a:solidFill>
                  <a:schemeClr val="tx1"/>
                </a:solidFill>
              </a:rPr>
              <a:t>Sdílení radosti</a:t>
            </a:r>
            <a:endParaRPr sz="2200" b="1" dirty="0">
              <a:solidFill>
                <a:schemeClr val="tx1"/>
              </a:solidFill>
            </a:endParaRPr>
          </a:p>
        </p:txBody>
      </p:sp>
      <p:sp>
        <p:nvSpPr>
          <p:cNvPr id="13" name="Google Shape;114;p20"/>
          <p:cNvSpPr txBox="1"/>
          <p:nvPr/>
        </p:nvSpPr>
        <p:spPr>
          <a:xfrm>
            <a:off x="4533841" y="2373054"/>
            <a:ext cx="4920657" cy="553968"/>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cs" sz="1600" b="1" dirty="0">
                <a:solidFill>
                  <a:schemeClr val="dk1"/>
                </a:solidFill>
                <a:highlight>
                  <a:schemeClr val="lt1"/>
                </a:highlight>
                <a:latin typeface="+mn-lt"/>
                <a:ea typeface="Calibri"/>
                <a:cs typeface="Calibri"/>
                <a:sym typeface="Calibri"/>
              </a:rPr>
              <a:t>Aktivita 4: Sdílení radosti</a:t>
            </a:r>
          </a:p>
        </p:txBody>
      </p:sp>
      <p:pic>
        <p:nvPicPr>
          <p:cNvPr id="4" name="Obrázek 3"/>
          <p:cNvPicPr>
            <a:picLocks noChangeAspect="1"/>
          </p:cNvPicPr>
          <p:nvPr/>
        </p:nvPicPr>
        <p:blipFill>
          <a:blip r:embed="rId4"/>
          <a:stretch>
            <a:fillRect/>
          </a:stretch>
        </p:blipFill>
        <p:spPr>
          <a:xfrm>
            <a:off x="1148242" y="1238489"/>
            <a:ext cx="2592000" cy="3154560"/>
          </a:xfrm>
          <a:prstGeom prst="rect">
            <a:avLst/>
          </a:prstGeom>
        </p:spPr>
      </p:pic>
      <p:sp>
        <p:nvSpPr>
          <p:cNvPr id="7" name="Google Shape;83;p2">
            <a:extLst>
              <a:ext uri="{FF2B5EF4-FFF2-40B4-BE49-F238E27FC236}">
                <a16:creationId xmlns="" xmlns:a16="http://schemas.microsoft.com/office/drawing/2014/main" id="{E57E1584-22FC-6148-95FF-0771CE6C965C}"/>
              </a:ext>
            </a:extLst>
          </p:cNvPr>
          <p:cNvSpPr/>
          <p:nvPr/>
        </p:nvSpPr>
        <p:spPr>
          <a:xfrm>
            <a:off x="-1" y="4549670"/>
            <a:ext cx="612253" cy="387370"/>
          </a:xfrm>
          <a:prstGeom prst="rect">
            <a:avLst/>
          </a:prstGeom>
          <a:solidFill>
            <a:srgbClr val="F14399"/>
          </a:solidFill>
          <a:ln>
            <a:noFill/>
          </a:ln>
        </p:spPr>
        <p:txBody>
          <a:bodyPr spcFirstLastPara="1" wrap="square" lIns="91425" tIns="45700" rIns="91425" bIns="45700" anchor="ctr" anchorCtr="0">
            <a:noAutofit/>
          </a:bodyPr>
          <a:lstStyle/>
          <a:p>
            <a:pPr algn="ctr"/>
            <a:endParaRPr>
              <a:solidFill>
                <a:srgbClr val="176081"/>
              </a:solidFill>
            </a:endParaRPr>
          </a:p>
        </p:txBody>
      </p:sp>
      <p:sp>
        <p:nvSpPr>
          <p:cNvPr id="8" name="Google Shape;84;p2">
            <a:extLst>
              <a:ext uri="{FF2B5EF4-FFF2-40B4-BE49-F238E27FC236}">
                <a16:creationId xmlns="" xmlns:a16="http://schemas.microsoft.com/office/drawing/2014/main" id="{C3DFD8CF-2858-C947-96C4-E088B70252EC}"/>
              </a:ext>
            </a:extLst>
          </p:cNvPr>
          <p:cNvSpPr txBox="1"/>
          <p:nvPr/>
        </p:nvSpPr>
        <p:spPr>
          <a:xfrm>
            <a:off x="200973" y="4597943"/>
            <a:ext cx="374904" cy="261570"/>
          </a:xfrm>
          <a:prstGeom prst="rect">
            <a:avLst/>
          </a:prstGeom>
          <a:noFill/>
          <a:ln>
            <a:noFill/>
          </a:ln>
        </p:spPr>
        <p:txBody>
          <a:bodyPr spcFirstLastPara="1" wrap="square" lIns="91425" tIns="45700" rIns="91425" bIns="45700" anchor="t" anchorCtr="0">
            <a:spAutoFit/>
          </a:bodyPr>
          <a:lstStyle/>
          <a:p>
            <a:pPr algn="r"/>
            <a:r>
              <a:rPr lang="cs-CZ" sz="1100" dirty="0">
                <a:solidFill>
                  <a:srgbClr val="FFFFFF"/>
                </a:solidFill>
              </a:rPr>
              <a:t>7</a:t>
            </a:r>
            <a:endParaRPr dirty="0"/>
          </a:p>
        </p:txBody>
      </p:sp>
    </p:spTree>
    <p:extLst>
      <p:ext uri="{BB962C8B-B14F-4D97-AF65-F5344CB8AC3E}">
        <p14:creationId xmlns:p14="http://schemas.microsoft.com/office/powerpoint/2010/main" val="4134914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3"/>
        <p:cNvGrpSpPr/>
        <p:nvPr/>
      </p:nvGrpSpPr>
      <p:grpSpPr>
        <a:xfrm>
          <a:off x="0" y="0"/>
          <a:ext cx="0" cy="0"/>
          <a:chOff x="0" y="0"/>
          <a:chExt cx="0" cy="0"/>
        </a:xfrm>
      </p:grpSpPr>
      <p:pic>
        <p:nvPicPr>
          <p:cNvPr id="3" name="Obrázek 2">
            <a:extLst>
              <a:ext uri="{FF2B5EF4-FFF2-40B4-BE49-F238E27FC236}">
                <a16:creationId xmlns="" xmlns:a16="http://schemas.microsoft.com/office/drawing/2014/main" id="{C8CA69FE-DC88-7C4F-9E79-D178C6F93288}"/>
              </a:ext>
            </a:extLst>
          </p:cNvPr>
          <p:cNvPicPr>
            <a:picLocks noChangeAspect="1"/>
          </p:cNvPicPr>
          <p:nvPr/>
        </p:nvPicPr>
        <p:blipFill>
          <a:blip r:embed="rId4"/>
          <a:stretch>
            <a:fillRect/>
          </a:stretch>
        </p:blipFill>
        <p:spPr>
          <a:xfrm>
            <a:off x="0" y="0"/>
            <a:ext cx="9144000" cy="5143500"/>
          </a:xfrm>
          <a:prstGeom prst="rect">
            <a:avLst/>
          </a:prstGeom>
        </p:spPr>
      </p:pic>
      <p:sp>
        <p:nvSpPr>
          <p:cNvPr id="4" name="Google Shape;83;p2">
            <a:extLst>
              <a:ext uri="{FF2B5EF4-FFF2-40B4-BE49-F238E27FC236}">
                <a16:creationId xmlns="" xmlns:a16="http://schemas.microsoft.com/office/drawing/2014/main" id="{E46945D4-F0B9-3E47-86B9-C34089C898F0}"/>
              </a:ext>
            </a:extLst>
          </p:cNvPr>
          <p:cNvSpPr/>
          <p:nvPr/>
        </p:nvSpPr>
        <p:spPr>
          <a:xfrm>
            <a:off x="0" y="4114800"/>
            <a:ext cx="1537397" cy="555171"/>
          </a:xfrm>
          <a:prstGeom prst="rect">
            <a:avLst/>
          </a:prstGeom>
          <a:solidFill>
            <a:srgbClr val="F14399"/>
          </a:solidFill>
          <a:ln>
            <a:noFill/>
          </a:ln>
        </p:spPr>
        <p:txBody>
          <a:bodyPr spcFirstLastPara="1" wrap="square" lIns="91425" tIns="45700" rIns="91425" bIns="45700" anchor="ctr" anchorCtr="0">
            <a:noAutofit/>
          </a:bodyPr>
          <a:lstStyle/>
          <a:p>
            <a:pPr algn="ctr"/>
            <a:endParaRPr>
              <a:solidFill>
                <a:srgbClr val="176081"/>
              </a:solidFill>
            </a:endParaRPr>
          </a:p>
        </p:txBody>
      </p:sp>
      <p:sp>
        <p:nvSpPr>
          <p:cNvPr id="5" name="TextovéPole 4">
            <a:extLst>
              <a:ext uri="{FF2B5EF4-FFF2-40B4-BE49-F238E27FC236}">
                <a16:creationId xmlns="" xmlns:a16="http://schemas.microsoft.com/office/drawing/2014/main" id="{1579FDB9-0DC8-2848-B72E-CD35722ADA72}"/>
              </a:ext>
            </a:extLst>
          </p:cNvPr>
          <p:cNvSpPr txBox="1"/>
          <p:nvPr/>
        </p:nvSpPr>
        <p:spPr>
          <a:xfrm>
            <a:off x="60288" y="4200418"/>
            <a:ext cx="1891878" cy="384721"/>
          </a:xfrm>
          <a:prstGeom prst="rect">
            <a:avLst/>
          </a:prstGeom>
          <a:noFill/>
        </p:spPr>
        <p:txBody>
          <a:bodyPr wrap="square">
            <a:spAutoFit/>
          </a:bodyPr>
          <a:lstStyle/>
          <a:p>
            <a:pPr marL="0" lvl="0" indent="0" algn="ctr" rtl="0">
              <a:spcBef>
                <a:spcPts val="0"/>
              </a:spcBef>
              <a:spcAft>
                <a:spcPts val="0"/>
              </a:spcAft>
              <a:buNone/>
            </a:pPr>
            <a:r>
              <a:rPr lang="cs-CZ" sz="1900" dirty="0">
                <a:solidFill>
                  <a:schemeClr val="bg1"/>
                </a:solidFill>
                <a:latin typeface="+mj-lt"/>
                <a:ea typeface="Montserrat Light"/>
                <a:cs typeface="Montserrat Light"/>
                <a:sym typeface="Montserrat Light"/>
              </a:rPr>
              <a:t>část 2.</a:t>
            </a:r>
          </a:p>
        </p:txBody>
      </p:sp>
    </p:spTree>
    <p:extLst>
      <p:ext uri="{BB962C8B-B14F-4D97-AF65-F5344CB8AC3E}">
        <p14:creationId xmlns:p14="http://schemas.microsoft.com/office/powerpoint/2010/main" val="3700687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73"/>
        <p:cNvGrpSpPr/>
        <p:nvPr/>
      </p:nvGrpSpPr>
      <p:grpSpPr>
        <a:xfrm>
          <a:off x="0" y="0"/>
          <a:ext cx="0" cy="0"/>
          <a:chOff x="0" y="0"/>
          <a:chExt cx="0" cy="0"/>
        </a:xfrm>
      </p:grpSpPr>
      <p:sp>
        <p:nvSpPr>
          <p:cNvPr id="74" name="Google Shape;74;p16"/>
          <p:cNvSpPr txBox="1"/>
          <p:nvPr/>
        </p:nvSpPr>
        <p:spPr>
          <a:xfrm>
            <a:off x="6324224" y="589114"/>
            <a:ext cx="3230002" cy="641647"/>
          </a:xfrm>
          <a:prstGeom prst="rect">
            <a:avLst/>
          </a:prstGeom>
          <a:noFill/>
          <a:ln>
            <a:noFill/>
          </a:ln>
        </p:spPr>
        <p:txBody>
          <a:bodyPr spcFirstLastPara="1" wrap="square" lIns="101575" tIns="101575" rIns="101575" bIns="101575" anchor="t" anchorCtr="0">
            <a:noAutofit/>
          </a:bodyPr>
          <a:lstStyle/>
          <a:p>
            <a:pPr marL="0" lvl="0" indent="0" algn="l" rtl="0">
              <a:spcBef>
                <a:spcPts val="0"/>
              </a:spcBef>
              <a:spcAft>
                <a:spcPts val="0"/>
              </a:spcAft>
              <a:buNone/>
            </a:pPr>
            <a:r>
              <a:rPr lang="cs" sz="2200" b="1" dirty="0">
                <a:solidFill>
                  <a:schemeClr val="tx1"/>
                </a:solidFill>
              </a:rPr>
              <a:t>Podoby strachu</a:t>
            </a:r>
            <a:endParaRPr sz="2200" b="1" dirty="0">
              <a:solidFill>
                <a:schemeClr val="tx1"/>
              </a:solidFill>
            </a:endParaRPr>
          </a:p>
        </p:txBody>
      </p:sp>
      <p:sp>
        <p:nvSpPr>
          <p:cNvPr id="4" name="Google Shape;114;p20"/>
          <p:cNvSpPr txBox="1"/>
          <p:nvPr/>
        </p:nvSpPr>
        <p:spPr>
          <a:xfrm>
            <a:off x="327140" y="3763770"/>
            <a:ext cx="1657762"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cs" sz="1800" dirty="0">
                <a:solidFill>
                  <a:schemeClr val="dk1"/>
                </a:solidFill>
                <a:highlight>
                  <a:schemeClr val="lt1"/>
                </a:highlight>
                <a:latin typeface="Calibri"/>
                <a:ea typeface="Calibri"/>
                <a:cs typeface="Calibri"/>
                <a:sym typeface="Calibri"/>
              </a:rPr>
              <a:t>Příjemný</a:t>
            </a:r>
          </a:p>
          <a:p>
            <a:pPr marL="0" lvl="0" indent="0" algn="ctr" rtl="0">
              <a:spcBef>
                <a:spcPts val="0"/>
              </a:spcBef>
              <a:spcAft>
                <a:spcPts val="0"/>
              </a:spcAft>
              <a:buNone/>
            </a:pPr>
            <a:r>
              <a:rPr lang="cs" sz="1800" dirty="0">
                <a:solidFill>
                  <a:schemeClr val="dk1"/>
                </a:solidFill>
                <a:highlight>
                  <a:schemeClr val="lt1"/>
                </a:highlight>
                <a:latin typeface="Calibri"/>
                <a:ea typeface="Calibri"/>
                <a:cs typeface="Calibri"/>
                <a:sym typeface="Calibri"/>
              </a:rPr>
              <a:t> strach</a:t>
            </a:r>
          </a:p>
        </p:txBody>
      </p:sp>
      <p:sp>
        <p:nvSpPr>
          <p:cNvPr id="5" name="Google Shape;114;p20"/>
          <p:cNvSpPr txBox="1"/>
          <p:nvPr/>
        </p:nvSpPr>
        <p:spPr>
          <a:xfrm>
            <a:off x="1748204" y="3398927"/>
            <a:ext cx="1657762" cy="600134"/>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cs" sz="1800" dirty="0">
                <a:solidFill>
                  <a:schemeClr val="dk1"/>
                </a:solidFill>
                <a:highlight>
                  <a:schemeClr val="lt1"/>
                </a:highlight>
                <a:latin typeface="Calibri"/>
                <a:ea typeface="Calibri"/>
                <a:cs typeface="Calibri"/>
                <a:sym typeface="Calibri"/>
              </a:rPr>
              <a:t>Obava</a:t>
            </a:r>
          </a:p>
        </p:txBody>
      </p:sp>
      <p:sp>
        <p:nvSpPr>
          <p:cNvPr id="6" name="Google Shape;114;p20"/>
          <p:cNvSpPr txBox="1"/>
          <p:nvPr/>
        </p:nvSpPr>
        <p:spPr>
          <a:xfrm>
            <a:off x="2628252" y="2914811"/>
            <a:ext cx="1657762" cy="600134"/>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cs" sz="1800" dirty="0">
                <a:solidFill>
                  <a:schemeClr val="dk1"/>
                </a:solidFill>
                <a:highlight>
                  <a:schemeClr val="lt1"/>
                </a:highlight>
                <a:latin typeface="Calibri"/>
                <a:ea typeface="Calibri"/>
                <a:cs typeface="Calibri"/>
                <a:sym typeface="Calibri"/>
              </a:rPr>
              <a:t>Nervozita</a:t>
            </a:r>
          </a:p>
        </p:txBody>
      </p:sp>
      <p:sp>
        <p:nvSpPr>
          <p:cNvPr id="7" name="Google Shape;114;p20"/>
          <p:cNvSpPr txBox="1"/>
          <p:nvPr/>
        </p:nvSpPr>
        <p:spPr>
          <a:xfrm>
            <a:off x="3788383" y="2448628"/>
            <a:ext cx="1657762" cy="600134"/>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cs" sz="1800" dirty="0">
                <a:solidFill>
                  <a:schemeClr val="dk1"/>
                </a:solidFill>
                <a:highlight>
                  <a:schemeClr val="lt1"/>
                </a:highlight>
                <a:latin typeface="Calibri"/>
                <a:ea typeface="Calibri"/>
                <a:cs typeface="Calibri"/>
                <a:sym typeface="Calibri"/>
              </a:rPr>
              <a:t>Úzkost</a:t>
            </a:r>
          </a:p>
        </p:txBody>
      </p:sp>
      <p:sp>
        <p:nvSpPr>
          <p:cNvPr id="8" name="Google Shape;114;p20"/>
          <p:cNvSpPr txBox="1"/>
          <p:nvPr/>
        </p:nvSpPr>
        <p:spPr>
          <a:xfrm>
            <a:off x="4833893" y="1955693"/>
            <a:ext cx="1657762" cy="600134"/>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cs" sz="1800" dirty="0">
                <a:solidFill>
                  <a:schemeClr val="dk1"/>
                </a:solidFill>
                <a:highlight>
                  <a:schemeClr val="lt1"/>
                </a:highlight>
                <a:latin typeface="Calibri"/>
                <a:ea typeface="Calibri"/>
                <a:cs typeface="Calibri"/>
                <a:sym typeface="Calibri"/>
              </a:rPr>
              <a:t>Hrůza</a:t>
            </a:r>
          </a:p>
        </p:txBody>
      </p:sp>
      <p:sp>
        <p:nvSpPr>
          <p:cNvPr id="9" name="Google Shape;114;p20"/>
          <p:cNvSpPr txBox="1"/>
          <p:nvPr/>
        </p:nvSpPr>
        <p:spPr>
          <a:xfrm>
            <a:off x="5795253" y="1463724"/>
            <a:ext cx="1657762" cy="600134"/>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cs" sz="1800" dirty="0">
                <a:solidFill>
                  <a:schemeClr val="dk1"/>
                </a:solidFill>
                <a:highlight>
                  <a:schemeClr val="lt1"/>
                </a:highlight>
                <a:latin typeface="Calibri"/>
                <a:ea typeface="Calibri"/>
                <a:cs typeface="Calibri"/>
                <a:sym typeface="Calibri"/>
              </a:rPr>
              <a:t>Panika</a:t>
            </a:r>
          </a:p>
        </p:txBody>
      </p:sp>
      <p:sp>
        <p:nvSpPr>
          <p:cNvPr id="10" name="Google Shape;114;p20"/>
          <p:cNvSpPr txBox="1"/>
          <p:nvPr/>
        </p:nvSpPr>
        <p:spPr>
          <a:xfrm>
            <a:off x="6873159" y="998356"/>
            <a:ext cx="1657762" cy="600134"/>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cs" sz="1800" dirty="0">
                <a:solidFill>
                  <a:schemeClr val="dk1"/>
                </a:solidFill>
                <a:highlight>
                  <a:schemeClr val="lt1"/>
                </a:highlight>
                <a:latin typeface="Calibri"/>
                <a:ea typeface="Calibri"/>
                <a:cs typeface="Calibri"/>
                <a:sym typeface="Calibri"/>
              </a:rPr>
              <a:t>Fobie</a:t>
            </a:r>
          </a:p>
        </p:txBody>
      </p:sp>
      <p:sp>
        <p:nvSpPr>
          <p:cNvPr id="11" name="Google Shape;114;p20"/>
          <p:cNvSpPr txBox="1"/>
          <p:nvPr/>
        </p:nvSpPr>
        <p:spPr>
          <a:xfrm>
            <a:off x="7748673" y="1746106"/>
            <a:ext cx="1657762" cy="600134"/>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cs" sz="1800" dirty="0">
                <a:solidFill>
                  <a:schemeClr val="dk1"/>
                </a:solidFill>
                <a:highlight>
                  <a:schemeClr val="lt1"/>
                </a:highlight>
                <a:latin typeface="Calibri"/>
                <a:ea typeface="Calibri"/>
                <a:cs typeface="Calibri"/>
                <a:sym typeface="Calibri"/>
              </a:rPr>
              <a:t>Leknutí</a:t>
            </a:r>
          </a:p>
        </p:txBody>
      </p:sp>
      <p:sp>
        <p:nvSpPr>
          <p:cNvPr id="12" name="Google Shape;83;p2">
            <a:extLst>
              <a:ext uri="{FF2B5EF4-FFF2-40B4-BE49-F238E27FC236}">
                <a16:creationId xmlns="" xmlns:a16="http://schemas.microsoft.com/office/drawing/2014/main" id="{91671737-B167-B94E-BD26-953544D75CD3}"/>
              </a:ext>
            </a:extLst>
          </p:cNvPr>
          <p:cNvSpPr/>
          <p:nvPr/>
        </p:nvSpPr>
        <p:spPr>
          <a:xfrm>
            <a:off x="-1" y="4549670"/>
            <a:ext cx="612253" cy="387370"/>
          </a:xfrm>
          <a:prstGeom prst="rect">
            <a:avLst/>
          </a:prstGeom>
          <a:solidFill>
            <a:srgbClr val="F14399"/>
          </a:solidFill>
          <a:ln>
            <a:noFill/>
          </a:ln>
        </p:spPr>
        <p:txBody>
          <a:bodyPr spcFirstLastPara="1" wrap="square" lIns="91425" tIns="45700" rIns="91425" bIns="45700" anchor="ctr" anchorCtr="0">
            <a:noAutofit/>
          </a:bodyPr>
          <a:lstStyle/>
          <a:p>
            <a:pPr algn="ctr"/>
            <a:endParaRPr>
              <a:solidFill>
                <a:srgbClr val="176081"/>
              </a:solidFill>
            </a:endParaRPr>
          </a:p>
        </p:txBody>
      </p:sp>
      <p:sp>
        <p:nvSpPr>
          <p:cNvPr id="13" name="Google Shape;84;p2">
            <a:extLst>
              <a:ext uri="{FF2B5EF4-FFF2-40B4-BE49-F238E27FC236}">
                <a16:creationId xmlns="" xmlns:a16="http://schemas.microsoft.com/office/drawing/2014/main" id="{DF654FCA-45D3-6045-84E0-441971DE68BE}"/>
              </a:ext>
            </a:extLst>
          </p:cNvPr>
          <p:cNvSpPr txBox="1"/>
          <p:nvPr/>
        </p:nvSpPr>
        <p:spPr>
          <a:xfrm>
            <a:off x="200973" y="4597943"/>
            <a:ext cx="374904" cy="261570"/>
          </a:xfrm>
          <a:prstGeom prst="rect">
            <a:avLst/>
          </a:prstGeom>
          <a:noFill/>
          <a:ln>
            <a:noFill/>
          </a:ln>
        </p:spPr>
        <p:txBody>
          <a:bodyPr spcFirstLastPara="1" wrap="square" lIns="91425" tIns="45700" rIns="91425" bIns="45700" anchor="t" anchorCtr="0">
            <a:spAutoFit/>
          </a:bodyPr>
          <a:lstStyle/>
          <a:p>
            <a:pPr algn="r"/>
            <a:r>
              <a:rPr lang="cs-CZ" sz="1100" dirty="0">
                <a:solidFill>
                  <a:srgbClr val="FFFFFF"/>
                </a:solidFill>
              </a:rPr>
              <a:t>9</a:t>
            </a:r>
            <a:endParaRPr dirty="0"/>
          </a:p>
        </p:txBody>
      </p:sp>
      <p:cxnSp>
        <p:nvCxnSpPr>
          <p:cNvPr id="16" name="Přímá spojnice 15">
            <a:extLst>
              <a:ext uri="{FF2B5EF4-FFF2-40B4-BE49-F238E27FC236}">
                <a16:creationId xmlns="" xmlns:a16="http://schemas.microsoft.com/office/drawing/2014/main" id="{73C727BC-1473-3F48-B264-9AB2B8BAFBDF}"/>
              </a:ext>
            </a:extLst>
          </p:cNvPr>
          <p:cNvCxnSpPr>
            <a:cxnSpLocks/>
          </p:cNvCxnSpPr>
          <p:nvPr/>
        </p:nvCxnSpPr>
        <p:spPr>
          <a:xfrm>
            <a:off x="1656844" y="3938143"/>
            <a:ext cx="1006386" cy="0"/>
          </a:xfrm>
          <a:prstGeom prst="line">
            <a:avLst/>
          </a:prstGeom>
          <a:ln>
            <a:solidFill>
              <a:srgbClr val="F14399"/>
            </a:solidFill>
          </a:ln>
          <a:effectLst/>
        </p:spPr>
        <p:style>
          <a:lnRef idx="2">
            <a:schemeClr val="dk1"/>
          </a:lnRef>
          <a:fillRef idx="0">
            <a:schemeClr val="dk1"/>
          </a:fillRef>
          <a:effectRef idx="1">
            <a:schemeClr val="dk1"/>
          </a:effectRef>
          <a:fontRef idx="minor">
            <a:schemeClr val="tx1"/>
          </a:fontRef>
        </p:style>
      </p:cxnSp>
      <p:cxnSp>
        <p:nvCxnSpPr>
          <p:cNvPr id="18" name="Přímá spojnice 17">
            <a:extLst>
              <a:ext uri="{FF2B5EF4-FFF2-40B4-BE49-F238E27FC236}">
                <a16:creationId xmlns="" xmlns:a16="http://schemas.microsoft.com/office/drawing/2014/main" id="{39EFDC0F-F817-0E4C-A5AC-9CEBE85E089C}"/>
              </a:ext>
            </a:extLst>
          </p:cNvPr>
          <p:cNvCxnSpPr>
            <a:cxnSpLocks/>
          </p:cNvCxnSpPr>
          <p:nvPr/>
        </p:nvCxnSpPr>
        <p:spPr>
          <a:xfrm>
            <a:off x="2660494" y="3450950"/>
            <a:ext cx="1006386" cy="0"/>
          </a:xfrm>
          <a:prstGeom prst="line">
            <a:avLst/>
          </a:prstGeom>
          <a:ln>
            <a:solidFill>
              <a:srgbClr val="F14399"/>
            </a:solidFill>
          </a:ln>
          <a:effectLst/>
        </p:spPr>
        <p:style>
          <a:lnRef idx="2">
            <a:schemeClr val="dk1"/>
          </a:lnRef>
          <a:fillRef idx="0">
            <a:schemeClr val="dk1"/>
          </a:fillRef>
          <a:effectRef idx="1">
            <a:schemeClr val="dk1"/>
          </a:effectRef>
          <a:fontRef idx="minor">
            <a:schemeClr val="tx1"/>
          </a:fontRef>
        </p:style>
      </p:cxnSp>
      <p:cxnSp>
        <p:nvCxnSpPr>
          <p:cNvPr id="19" name="Přímá spojnice 18">
            <a:extLst>
              <a:ext uri="{FF2B5EF4-FFF2-40B4-BE49-F238E27FC236}">
                <a16:creationId xmlns="" xmlns:a16="http://schemas.microsoft.com/office/drawing/2014/main" id="{74D2B2C2-65FE-B249-8D56-7F9286DDB950}"/>
              </a:ext>
            </a:extLst>
          </p:cNvPr>
          <p:cNvCxnSpPr>
            <a:cxnSpLocks/>
          </p:cNvCxnSpPr>
          <p:nvPr/>
        </p:nvCxnSpPr>
        <p:spPr>
          <a:xfrm>
            <a:off x="3666880" y="2973867"/>
            <a:ext cx="1006386" cy="0"/>
          </a:xfrm>
          <a:prstGeom prst="line">
            <a:avLst/>
          </a:prstGeom>
          <a:ln>
            <a:solidFill>
              <a:srgbClr val="F14399"/>
            </a:solidFill>
          </a:ln>
          <a:effectLst/>
        </p:spPr>
        <p:style>
          <a:lnRef idx="2">
            <a:schemeClr val="dk1"/>
          </a:lnRef>
          <a:fillRef idx="0">
            <a:schemeClr val="dk1"/>
          </a:fillRef>
          <a:effectRef idx="1">
            <a:schemeClr val="dk1"/>
          </a:effectRef>
          <a:fontRef idx="minor">
            <a:schemeClr val="tx1"/>
          </a:fontRef>
        </p:style>
      </p:cxnSp>
      <p:cxnSp>
        <p:nvCxnSpPr>
          <p:cNvPr id="20" name="Přímá spojnice 19">
            <a:extLst>
              <a:ext uri="{FF2B5EF4-FFF2-40B4-BE49-F238E27FC236}">
                <a16:creationId xmlns="" xmlns:a16="http://schemas.microsoft.com/office/drawing/2014/main" id="{E3E8CBE3-B48D-424F-8478-6598AD1E1D4F}"/>
              </a:ext>
            </a:extLst>
          </p:cNvPr>
          <p:cNvCxnSpPr>
            <a:cxnSpLocks/>
          </p:cNvCxnSpPr>
          <p:nvPr/>
        </p:nvCxnSpPr>
        <p:spPr>
          <a:xfrm>
            <a:off x="6669942" y="1510071"/>
            <a:ext cx="1006386" cy="0"/>
          </a:xfrm>
          <a:prstGeom prst="line">
            <a:avLst/>
          </a:prstGeom>
          <a:ln>
            <a:solidFill>
              <a:srgbClr val="F14399"/>
            </a:solidFill>
          </a:ln>
          <a:effectLst/>
        </p:spPr>
        <p:style>
          <a:lnRef idx="2">
            <a:schemeClr val="dk1"/>
          </a:lnRef>
          <a:fillRef idx="0">
            <a:schemeClr val="dk1"/>
          </a:fillRef>
          <a:effectRef idx="1">
            <a:schemeClr val="dk1"/>
          </a:effectRef>
          <a:fontRef idx="minor">
            <a:schemeClr val="tx1"/>
          </a:fontRef>
        </p:style>
      </p:cxnSp>
      <p:cxnSp>
        <p:nvCxnSpPr>
          <p:cNvPr id="21" name="Přímá spojnice 20">
            <a:extLst>
              <a:ext uri="{FF2B5EF4-FFF2-40B4-BE49-F238E27FC236}">
                <a16:creationId xmlns="" xmlns:a16="http://schemas.microsoft.com/office/drawing/2014/main" id="{2EC1F86B-7FF0-0046-B38D-1B1331B0576F}"/>
              </a:ext>
            </a:extLst>
          </p:cNvPr>
          <p:cNvCxnSpPr>
            <a:cxnSpLocks/>
          </p:cNvCxnSpPr>
          <p:nvPr/>
        </p:nvCxnSpPr>
        <p:spPr>
          <a:xfrm>
            <a:off x="4663218" y="2477779"/>
            <a:ext cx="1006386" cy="0"/>
          </a:xfrm>
          <a:prstGeom prst="line">
            <a:avLst/>
          </a:prstGeom>
          <a:ln>
            <a:solidFill>
              <a:srgbClr val="F14399"/>
            </a:solidFill>
          </a:ln>
          <a:effectLst/>
        </p:spPr>
        <p:style>
          <a:lnRef idx="2">
            <a:schemeClr val="dk1"/>
          </a:lnRef>
          <a:fillRef idx="0">
            <a:schemeClr val="dk1"/>
          </a:fillRef>
          <a:effectRef idx="1">
            <a:schemeClr val="dk1"/>
          </a:effectRef>
          <a:fontRef idx="minor">
            <a:schemeClr val="tx1"/>
          </a:fontRef>
        </p:style>
      </p:cxnSp>
      <p:cxnSp>
        <p:nvCxnSpPr>
          <p:cNvPr id="22" name="Přímá spojnice 21">
            <a:extLst>
              <a:ext uri="{FF2B5EF4-FFF2-40B4-BE49-F238E27FC236}">
                <a16:creationId xmlns="" xmlns:a16="http://schemas.microsoft.com/office/drawing/2014/main" id="{5B1EA23A-57EB-DD4F-BF1C-33E13BF125DA}"/>
              </a:ext>
            </a:extLst>
          </p:cNvPr>
          <p:cNvCxnSpPr>
            <a:cxnSpLocks/>
          </p:cNvCxnSpPr>
          <p:nvPr/>
        </p:nvCxnSpPr>
        <p:spPr>
          <a:xfrm>
            <a:off x="5669604" y="1991739"/>
            <a:ext cx="1006386" cy="0"/>
          </a:xfrm>
          <a:prstGeom prst="line">
            <a:avLst/>
          </a:prstGeom>
          <a:ln>
            <a:solidFill>
              <a:srgbClr val="F14399"/>
            </a:solidFill>
          </a:ln>
          <a:effectLst/>
        </p:spPr>
        <p:style>
          <a:lnRef idx="2">
            <a:schemeClr val="dk1"/>
          </a:lnRef>
          <a:fillRef idx="0">
            <a:schemeClr val="dk1"/>
          </a:fillRef>
          <a:effectRef idx="1">
            <a:schemeClr val="dk1"/>
          </a:effectRef>
          <a:fontRef idx="minor">
            <a:schemeClr val="tx1"/>
          </a:fontRef>
        </p:style>
      </p:cxnSp>
      <p:cxnSp>
        <p:nvCxnSpPr>
          <p:cNvPr id="23" name="Přímá spojnice 22">
            <a:extLst>
              <a:ext uri="{FF2B5EF4-FFF2-40B4-BE49-F238E27FC236}">
                <a16:creationId xmlns="" xmlns:a16="http://schemas.microsoft.com/office/drawing/2014/main" id="{A166AA6B-2FF1-AF4F-AF28-8C12D816BB7C}"/>
              </a:ext>
            </a:extLst>
          </p:cNvPr>
          <p:cNvCxnSpPr>
            <a:cxnSpLocks/>
          </p:cNvCxnSpPr>
          <p:nvPr/>
        </p:nvCxnSpPr>
        <p:spPr>
          <a:xfrm>
            <a:off x="7675835" y="2289046"/>
            <a:ext cx="1006386" cy="0"/>
          </a:xfrm>
          <a:prstGeom prst="line">
            <a:avLst/>
          </a:prstGeom>
          <a:ln>
            <a:solidFill>
              <a:srgbClr val="F14399"/>
            </a:solidFill>
          </a:ln>
          <a:effectLst/>
        </p:spPr>
        <p:style>
          <a:lnRef idx="2">
            <a:schemeClr val="dk1"/>
          </a:lnRef>
          <a:fillRef idx="0">
            <a:schemeClr val="dk1"/>
          </a:fillRef>
          <a:effectRef idx="1">
            <a:schemeClr val="dk1"/>
          </a:effectRef>
          <a:fontRef idx="minor">
            <a:schemeClr val="tx1"/>
          </a:fontRef>
        </p:style>
      </p:cxnSp>
      <p:cxnSp>
        <p:nvCxnSpPr>
          <p:cNvPr id="24" name="Přímá spojnice 23">
            <a:extLst>
              <a:ext uri="{FF2B5EF4-FFF2-40B4-BE49-F238E27FC236}">
                <a16:creationId xmlns="" xmlns:a16="http://schemas.microsoft.com/office/drawing/2014/main" id="{33690129-4AF6-F141-BC15-2D3BAF546C32}"/>
              </a:ext>
            </a:extLst>
          </p:cNvPr>
          <p:cNvCxnSpPr>
            <a:cxnSpLocks/>
          </p:cNvCxnSpPr>
          <p:nvPr/>
        </p:nvCxnSpPr>
        <p:spPr>
          <a:xfrm flipV="1">
            <a:off x="1666892" y="3951481"/>
            <a:ext cx="0" cy="496088"/>
          </a:xfrm>
          <a:prstGeom prst="line">
            <a:avLst/>
          </a:prstGeom>
          <a:ln>
            <a:solidFill>
              <a:srgbClr val="F14399"/>
            </a:solidFill>
          </a:ln>
          <a:effectLst/>
        </p:spPr>
        <p:style>
          <a:lnRef idx="2">
            <a:schemeClr val="dk1"/>
          </a:lnRef>
          <a:fillRef idx="0">
            <a:schemeClr val="dk1"/>
          </a:fillRef>
          <a:effectRef idx="1">
            <a:schemeClr val="dk1"/>
          </a:effectRef>
          <a:fontRef idx="minor">
            <a:schemeClr val="tx1"/>
          </a:fontRef>
        </p:style>
      </p:cxnSp>
      <p:cxnSp>
        <p:nvCxnSpPr>
          <p:cNvPr id="27" name="Přímá spojnice 26">
            <a:extLst>
              <a:ext uri="{FF2B5EF4-FFF2-40B4-BE49-F238E27FC236}">
                <a16:creationId xmlns="" xmlns:a16="http://schemas.microsoft.com/office/drawing/2014/main" id="{95F8A863-FA22-5641-982B-6DF129B62B89}"/>
              </a:ext>
            </a:extLst>
          </p:cNvPr>
          <p:cNvCxnSpPr>
            <a:cxnSpLocks/>
          </p:cNvCxnSpPr>
          <p:nvPr/>
        </p:nvCxnSpPr>
        <p:spPr>
          <a:xfrm>
            <a:off x="671410" y="4465243"/>
            <a:ext cx="1006386" cy="0"/>
          </a:xfrm>
          <a:prstGeom prst="line">
            <a:avLst/>
          </a:prstGeom>
          <a:ln>
            <a:solidFill>
              <a:srgbClr val="F14399"/>
            </a:solidFill>
          </a:ln>
          <a:effectLst/>
        </p:spPr>
        <p:style>
          <a:lnRef idx="2">
            <a:schemeClr val="dk1"/>
          </a:lnRef>
          <a:fillRef idx="0">
            <a:schemeClr val="dk1"/>
          </a:fillRef>
          <a:effectRef idx="1">
            <a:schemeClr val="dk1"/>
          </a:effectRef>
          <a:fontRef idx="minor">
            <a:schemeClr val="tx1"/>
          </a:fontRef>
        </p:style>
      </p:cxnSp>
      <p:cxnSp>
        <p:nvCxnSpPr>
          <p:cNvPr id="28" name="Přímá spojnice 27">
            <a:extLst>
              <a:ext uri="{FF2B5EF4-FFF2-40B4-BE49-F238E27FC236}">
                <a16:creationId xmlns="" xmlns:a16="http://schemas.microsoft.com/office/drawing/2014/main" id="{70D9105A-8E08-434F-9DBA-B77100929734}"/>
              </a:ext>
            </a:extLst>
          </p:cNvPr>
          <p:cNvCxnSpPr>
            <a:cxnSpLocks/>
          </p:cNvCxnSpPr>
          <p:nvPr/>
        </p:nvCxnSpPr>
        <p:spPr>
          <a:xfrm flipV="1">
            <a:off x="2663763" y="3450950"/>
            <a:ext cx="0" cy="496088"/>
          </a:xfrm>
          <a:prstGeom prst="line">
            <a:avLst/>
          </a:prstGeom>
          <a:ln>
            <a:solidFill>
              <a:srgbClr val="F14399"/>
            </a:solidFill>
          </a:ln>
          <a:effectLst/>
        </p:spPr>
        <p:style>
          <a:lnRef idx="2">
            <a:schemeClr val="dk1"/>
          </a:lnRef>
          <a:fillRef idx="0">
            <a:schemeClr val="dk1"/>
          </a:fillRef>
          <a:effectRef idx="1">
            <a:schemeClr val="dk1"/>
          </a:effectRef>
          <a:fontRef idx="minor">
            <a:schemeClr val="tx1"/>
          </a:fontRef>
        </p:style>
      </p:cxnSp>
      <p:cxnSp>
        <p:nvCxnSpPr>
          <p:cNvPr id="29" name="Přímá spojnice 28">
            <a:extLst>
              <a:ext uri="{FF2B5EF4-FFF2-40B4-BE49-F238E27FC236}">
                <a16:creationId xmlns="" xmlns:a16="http://schemas.microsoft.com/office/drawing/2014/main" id="{2BC20FA2-63FA-E04E-B81C-73700CF6D4A8}"/>
              </a:ext>
            </a:extLst>
          </p:cNvPr>
          <p:cNvCxnSpPr>
            <a:cxnSpLocks/>
          </p:cNvCxnSpPr>
          <p:nvPr/>
        </p:nvCxnSpPr>
        <p:spPr>
          <a:xfrm flipV="1">
            <a:off x="3666880" y="2963819"/>
            <a:ext cx="0" cy="496088"/>
          </a:xfrm>
          <a:prstGeom prst="line">
            <a:avLst/>
          </a:prstGeom>
          <a:ln>
            <a:solidFill>
              <a:srgbClr val="F14399"/>
            </a:solidFill>
          </a:ln>
          <a:effectLst/>
        </p:spPr>
        <p:style>
          <a:lnRef idx="2">
            <a:schemeClr val="dk1"/>
          </a:lnRef>
          <a:fillRef idx="0">
            <a:schemeClr val="dk1"/>
          </a:fillRef>
          <a:effectRef idx="1">
            <a:schemeClr val="dk1"/>
          </a:effectRef>
          <a:fontRef idx="minor">
            <a:schemeClr val="tx1"/>
          </a:fontRef>
        </p:style>
      </p:cxnSp>
      <p:cxnSp>
        <p:nvCxnSpPr>
          <p:cNvPr id="30" name="Přímá spojnice 29">
            <a:extLst>
              <a:ext uri="{FF2B5EF4-FFF2-40B4-BE49-F238E27FC236}">
                <a16:creationId xmlns="" xmlns:a16="http://schemas.microsoft.com/office/drawing/2014/main" id="{72F54F7E-9CC0-BC4F-A5A4-7466B4C022C2}"/>
              </a:ext>
            </a:extLst>
          </p:cNvPr>
          <p:cNvCxnSpPr>
            <a:cxnSpLocks/>
          </p:cNvCxnSpPr>
          <p:nvPr/>
        </p:nvCxnSpPr>
        <p:spPr>
          <a:xfrm flipV="1">
            <a:off x="4673266" y="2477779"/>
            <a:ext cx="0" cy="496088"/>
          </a:xfrm>
          <a:prstGeom prst="line">
            <a:avLst/>
          </a:prstGeom>
          <a:ln>
            <a:solidFill>
              <a:srgbClr val="F14399"/>
            </a:solidFill>
          </a:ln>
          <a:effectLst/>
        </p:spPr>
        <p:style>
          <a:lnRef idx="2">
            <a:schemeClr val="dk1"/>
          </a:lnRef>
          <a:fillRef idx="0">
            <a:schemeClr val="dk1"/>
          </a:fillRef>
          <a:effectRef idx="1">
            <a:schemeClr val="dk1"/>
          </a:effectRef>
          <a:fontRef idx="minor">
            <a:schemeClr val="tx1"/>
          </a:fontRef>
        </p:style>
      </p:cxnSp>
      <p:cxnSp>
        <p:nvCxnSpPr>
          <p:cNvPr id="31" name="Přímá spojnice 30">
            <a:extLst>
              <a:ext uri="{FF2B5EF4-FFF2-40B4-BE49-F238E27FC236}">
                <a16:creationId xmlns="" xmlns:a16="http://schemas.microsoft.com/office/drawing/2014/main" id="{FAF0561A-1BB6-3A4A-BB94-A779282BC1B2}"/>
              </a:ext>
            </a:extLst>
          </p:cNvPr>
          <p:cNvCxnSpPr>
            <a:cxnSpLocks/>
          </p:cNvCxnSpPr>
          <p:nvPr/>
        </p:nvCxnSpPr>
        <p:spPr>
          <a:xfrm flipV="1">
            <a:off x="5669604" y="1991739"/>
            <a:ext cx="0" cy="496088"/>
          </a:xfrm>
          <a:prstGeom prst="line">
            <a:avLst/>
          </a:prstGeom>
          <a:ln>
            <a:solidFill>
              <a:srgbClr val="F14399"/>
            </a:solidFill>
          </a:ln>
          <a:effectLst/>
        </p:spPr>
        <p:style>
          <a:lnRef idx="2">
            <a:schemeClr val="dk1"/>
          </a:lnRef>
          <a:fillRef idx="0">
            <a:schemeClr val="dk1"/>
          </a:fillRef>
          <a:effectRef idx="1">
            <a:schemeClr val="dk1"/>
          </a:effectRef>
          <a:fontRef idx="minor">
            <a:schemeClr val="tx1"/>
          </a:fontRef>
        </p:style>
      </p:cxnSp>
      <p:cxnSp>
        <p:nvCxnSpPr>
          <p:cNvPr id="32" name="Přímá spojnice 31">
            <a:extLst>
              <a:ext uri="{FF2B5EF4-FFF2-40B4-BE49-F238E27FC236}">
                <a16:creationId xmlns="" xmlns:a16="http://schemas.microsoft.com/office/drawing/2014/main" id="{4E72D858-6B8F-0D43-AB10-71F8981D9676}"/>
              </a:ext>
            </a:extLst>
          </p:cNvPr>
          <p:cNvCxnSpPr>
            <a:cxnSpLocks/>
          </p:cNvCxnSpPr>
          <p:nvPr/>
        </p:nvCxnSpPr>
        <p:spPr>
          <a:xfrm flipV="1">
            <a:off x="6669942" y="1495651"/>
            <a:ext cx="0" cy="496088"/>
          </a:xfrm>
          <a:prstGeom prst="line">
            <a:avLst/>
          </a:prstGeom>
          <a:ln>
            <a:solidFill>
              <a:srgbClr val="F14399"/>
            </a:solidFill>
          </a:ln>
          <a:effectLst/>
        </p:spPr>
        <p:style>
          <a:lnRef idx="2">
            <a:schemeClr val="dk1"/>
          </a:lnRef>
          <a:fillRef idx="0">
            <a:schemeClr val="dk1"/>
          </a:fillRef>
          <a:effectRef idx="1">
            <a:schemeClr val="dk1"/>
          </a:effectRef>
          <a:fontRef idx="minor">
            <a:schemeClr val="tx1"/>
          </a:fontRef>
        </p:style>
      </p:cxnSp>
      <p:cxnSp>
        <p:nvCxnSpPr>
          <p:cNvPr id="33" name="Přímá spojnice 32">
            <a:extLst>
              <a:ext uri="{FF2B5EF4-FFF2-40B4-BE49-F238E27FC236}">
                <a16:creationId xmlns="" xmlns:a16="http://schemas.microsoft.com/office/drawing/2014/main" id="{1E58033E-90B4-6B4C-907C-E194CDC0998F}"/>
              </a:ext>
            </a:extLst>
          </p:cNvPr>
          <p:cNvCxnSpPr>
            <a:cxnSpLocks/>
          </p:cNvCxnSpPr>
          <p:nvPr/>
        </p:nvCxnSpPr>
        <p:spPr>
          <a:xfrm flipV="1">
            <a:off x="7675835" y="1495651"/>
            <a:ext cx="0" cy="806275"/>
          </a:xfrm>
          <a:prstGeom prst="line">
            <a:avLst/>
          </a:prstGeom>
          <a:ln>
            <a:solidFill>
              <a:srgbClr val="F14399"/>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9561092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852</TotalTime>
  <Words>690</Words>
  <Application>Microsoft Office PowerPoint</Application>
  <PresentationFormat>Předvádění na obrazovce (16:9)</PresentationFormat>
  <Paragraphs>217</Paragraphs>
  <Slides>17</Slides>
  <Notes>17</Notes>
  <HiddenSlides>0</HiddenSlides>
  <MMClips>0</MMClips>
  <ScaleCrop>false</ScaleCrop>
  <HeadingPairs>
    <vt:vector size="6" baseType="variant">
      <vt:variant>
        <vt:lpstr>Použitá písma</vt:lpstr>
      </vt:variant>
      <vt:variant>
        <vt:i4>5</vt:i4>
      </vt:variant>
      <vt:variant>
        <vt:lpstr>Motiv</vt:lpstr>
      </vt:variant>
      <vt:variant>
        <vt:i4>3</vt:i4>
      </vt:variant>
      <vt:variant>
        <vt:lpstr>Nadpisy snímků</vt:lpstr>
      </vt:variant>
      <vt:variant>
        <vt:i4>17</vt:i4>
      </vt:variant>
    </vt:vector>
  </HeadingPairs>
  <TitlesOfParts>
    <vt:vector size="25" baseType="lpstr">
      <vt:lpstr>Calibri</vt:lpstr>
      <vt:lpstr>Montserrat Light</vt:lpstr>
      <vt:lpstr>Arial</vt:lpstr>
      <vt:lpstr>Wingdings</vt:lpstr>
      <vt:lpstr>Trebuchet MS</vt:lpstr>
      <vt:lpstr>Simple Light</vt:lpstr>
      <vt:lpstr>1_Simple Light</vt:lpstr>
      <vt:lpstr>2_Simple Light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cp:lastModifiedBy>pc</cp:lastModifiedBy>
  <cp:revision>57</cp:revision>
  <cp:lastPrinted>2023-06-14T11:56:08Z</cp:lastPrinted>
  <dcterms:modified xsi:type="dcterms:W3CDTF">2023-11-24T09:28:00Z</dcterms:modified>
</cp:coreProperties>
</file>